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8" r:id="rId6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39D"/>
    <a:srgbClr val="83ADD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AA3DA-9891-48F3-B312-61688A22AB22}" v="1" dt="2026-02-10T09:56:14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5"/>
  </p:normalViewPr>
  <p:slideViewPr>
    <p:cSldViewPr snapToGrid="0">
      <p:cViewPr varScale="1">
        <p:scale>
          <a:sx n="109" d="100"/>
          <a:sy n="109" d="100"/>
        </p:scale>
        <p:origin x="3072" y="1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iovanna  Masciotta" userId="ff01dba8-785f-4f35-9d73-c7d9e2d0f20b" providerId="ADAL" clId="{F8A1418A-4B4E-4206-9EC9-8A81109F4AC0}"/>
    <pc:docChg chg="modSld">
      <pc:chgData name="Maria Giovanna  Masciotta" userId="ff01dba8-785f-4f35-9d73-c7d9e2d0f20b" providerId="ADAL" clId="{F8A1418A-4B4E-4206-9EC9-8A81109F4AC0}" dt="2026-02-10T09:56:20.413" v="29" actId="6549"/>
      <pc:docMkLst>
        <pc:docMk/>
      </pc:docMkLst>
      <pc:sldChg chg="modSp mod">
        <pc:chgData name="Maria Giovanna  Masciotta" userId="ff01dba8-785f-4f35-9d73-c7d9e2d0f20b" providerId="ADAL" clId="{F8A1418A-4B4E-4206-9EC9-8A81109F4AC0}" dt="2026-02-10T09:56:20.413" v="29" actId="6549"/>
        <pc:sldMkLst>
          <pc:docMk/>
          <pc:sldMk cId="2473321366" sldId="258"/>
        </pc:sldMkLst>
        <pc:spChg chg="mod">
          <ac:chgData name="Maria Giovanna  Masciotta" userId="ff01dba8-785f-4f35-9d73-c7d9e2d0f20b" providerId="ADAL" clId="{F8A1418A-4B4E-4206-9EC9-8A81109F4AC0}" dt="2026-02-10T09:56:20.413" v="29" actId="6549"/>
          <ac:spMkLst>
            <pc:docMk/>
            <pc:sldMk cId="2473321366" sldId="258"/>
            <ac:spMk id="6" creationId="{98510A34-0CBB-8C19-05CE-4C67E93398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6A1E0-22B2-4EFA-802E-064C1157146F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6657F-E7C1-43EE-AE82-0310FEEB94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10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6657F-E7C1-43EE-AE82-0310FEEB948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43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4056B-A1E2-1B9D-4D76-5E04C2BA7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9695D-5F38-AE8D-028C-B9F213CD2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12CE5-6F58-76AB-9082-944F8CC7A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B0762-5167-7DFD-7A52-F577C3B7E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6657F-E7C1-43EE-AE82-0310FEEB948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46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9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3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1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8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0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4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7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8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E6E37-195F-4CB5-AFE9-F72EE058848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77AB0-A898-415C-9F49-956599E6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70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EF0CA5-9FC7-47E5-06FE-8194E0B1127E}"/>
              </a:ext>
            </a:extLst>
          </p:cNvPr>
          <p:cNvSpPr/>
          <p:nvPr/>
        </p:nvSpPr>
        <p:spPr>
          <a:xfrm>
            <a:off x="-1" y="0"/>
            <a:ext cx="5327651" cy="7559675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  <a:alpha val="92000"/>
                  <a:lumMod val="91000"/>
                  <a:lumOff val="9000"/>
                </a:srgbClr>
              </a:gs>
              <a:gs pos="4000">
                <a:srgbClr val="23639D"/>
              </a:gs>
              <a:gs pos="68000">
                <a:schemeClr val="bg1"/>
              </a:gs>
            </a:gsLst>
            <a:lin ang="5400000" scaled="0"/>
            <a:tileRect/>
          </a:gradFill>
          <a:ln w="9525"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D061A-3521-66D1-5DE5-B5C6528D3E0E}"/>
              </a:ext>
            </a:extLst>
          </p:cNvPr>
          <p:cNvSpPr txBox="1"/>
          <p:nvPr/>
        </p:nvSpPr>
        <p:spPr>
          <a:xfrm>
            <a:off x="142464" y="472360"/>
            <a:ext cx="5078076" cy="58631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Erasmus+ 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BLENDED INTENSIVE PROGRAMME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+mj-lt"/>
              </a:rPr>
              <a:t>ATLAS – Learning from Earthquakes</a:t>
            </a:r>
          </a:p>
          <a:p>
            <a:pPr>
              <a:spcAft>
                <a:spcPts val="600"/>
              </a:spcAft>
            </a:pPr>
            <a:r>
              <a:rPr lang="en-GB" sz="1500" dirty="0">
                <a:solidFill>
                  <a:schemeClr val="bg1"/>
                </a:solidFill>
                <a:latin typeface="+mj-lt"/>
              </a:rPr>
              <a:t>From Seismic Vulnerability to Post-Event Damage Assessment </a:t>
            </a:r>
          </a:p>
          <a:p>
            <a:pPr algn="ctr">
              <a:spcAft>
                <a:spcPts val="600"/>
              </a:spcAft>
            </a:pPr>
            <a:endParaRPr lang="en-GB" sz="1100" dirty="0">
              <a:solidFill>
                <a:schemeClr val="bg1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500" dirty="0">
                <a:solidFill>
                  <a:schemeClr val="bg1"/>
                </a:solidFill>
                <a:latin typeface="+mj-lt"/>
              </a:rPr>
              <a:t>Pescara, Italy – Polo </a:t>
            </a:r>
            <a:r>
              <a:rPr lang="en-GB" sz="1500" dirty="0" err="1">
                <a:solidFill>
                  <a:schemeClr val="bg1"/>
                </a:solidFill>
                <a:latin typeface="+mj-lt"/>
              </a:rPr>
              <a:t>Pindaro</a:t>
            </a:r>
            <a:endParaRPr lang="en-GB" sz="15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endParaRPr lang="en-GB" sz="12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endParaRPr lang="en-GB" sz="1200" dirty="0">
              <a:solidFill>
                <a:schemeClr val="bg1"/>
              </a:solidFill>
              <a:latin typeface="+mj-lt"/>
            </a:endParaRPr>
          </a:p>
          <a:p>
            <a:r>
              <a:rPr lang="en-GB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Addressed to </a:t>
            </a: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Master’s and Doctoral students in Architectural, Civil and Building Engineering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  <a:p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4" name="Picture 10" descr="BIP Erasmus+ | Disability, participation and activism">
            <a:extLst>
              <a:ext uri="{FF2B5EF4-FFF2-40B4-BE49-F238E27FC236}">
                <a16:creationId xmlns:a16="http://schemas.microsoft.com/office/drawing/2014/main" id="{2A73189D-6667-352F-4C22-7739697A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56" y="6606400"/>
            <a:ext cx="1750410" cy="8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734D3-5298-1921-6BB1-3A1076FEB647}"/>
              </a:ext>
            </a:extLst>
          </p:cNvPr>
          <p:cNvSpPr txBox="1"/>
          <p:nvPr/>
        </p:nvSpPr>
        <p:spPr>
          <a:xfrm>
            <a:off x="185496" y="6049126"/>
            <a:ext cx="5007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Virtual period: June 08, 2026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Physical period: June 22-26,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DA12B-1881-5604-33F0-E8A10ED85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4"/>
          <a:stretch>
            <a:fillRect/>
          </a:stretch>
        </p:blipFill>
        <p:spPr>
          <a:xfrm>
            <a:off x="649523" y="1619837"/>
            <a:ext cx="4079630" cy="4320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6062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0BD92-84F1-FCFE-CD5F-D57BAE0FF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510A34-0CBB-8C19-05CE-4C67E933983D}"/>
              </a:ext>
            </a:extLst>
          </p:cNvPr>
          <p:cNvSpPr txBox="1"/>
          <p:nvPr/>
        </p:nvSpPr>
        <p:spPr>
          <a:xfrm>
            <a:off x="507585" y="440087"/>
            <a:ext cx="3299719" cy="642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Why ATLAS?</a:t>
            </a:r>
          </a:p>
          <a:p>
            <a:r>
              <a:rPr lang="en-US" sz="1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Learn. Survey. Understand. </a:t>
            </a:r>
            <a:r>
              <a:rPr lang="en-US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ATLAS 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combines theoretical lectures, practical activities, and field-based learning to provide advanced skills </a:t>
            </a:r>
            <a:r>
              <a:rPr lang="en-US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 post-earthquake damage evaluation and seismic vulnerability assessment through an international and multidisciplinary teamwork.</a:t>
            </a:r>
          </a:p>
          <a:p>
            <a:endParaRPr lang="en-US" sz="1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Learning Format</a:t>
            </a:r>
          </a:p>
          <a:p>
            <a:pPr>
              <a:spcAft>
                <a:spcPts val="600"/>
              </a:spcAft>
            </a:pPr>
            <a:r>
              <a:rPr lang="en-GB" sz="1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Morning: 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Lectures by academic staff from partner universities.</a:t>
            </a:r>
          </a:p>
          <a:p>
            <a:pPr>
              <a:spcAft>
                <a:spcPts val="600"/>
              </a:spcAft>
            </a:pPr>
            <a:r>
              <a:rPr lang="en-GB" sz="1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Afternoon: 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Hands-on activities and problem-based learning on real datasets.</a:t>
            </a:r>
          </a:p>
          <a:p>
            <a:pPr>
              <a:spcAft>
                <a:spcPts val="600"/>
              </a:spcAft>
            </a:pPr>
            <a:r>
              <a:rPr lang="en-GB" sz="1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Field Visit: 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Site visit to the areas affected by the 2016-2017 Central Italy seismic sequence.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1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Practical Info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Language: English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Credits: 3 ECTS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 tuition fee (Erasmus+ BIP funded) </a:t>
            </a:r>
          </a:p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Contact &amp; Partners</a:t>
            </a:r>
          </a:p>
          <a:p>
            <a:pPr>
              <a:spcBef>
                <a:spcPts val="300"/>
              </a:spcBef>
            </a:pPr>
            <a:r>
              <a:rPr lang="en-US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Prof. Maria Giovanna </a:t>
            </a:r>
            <a:r>
              <a:rPr lang="en-US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Masciotta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g.masciotta@unich.it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11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University G. </a:t>
            </a:r>
            <a:r>
              <a:rPr lang="en-GB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d’Annunzio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of Chieti-Pescara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University of Zagreb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Instituto Superior Técnico, University of Lisbon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Universidad Politécnica de Madrid</a:t>
            </a:r>
          </a:p>
          <a:p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15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9" name="Imagen 65">
            <a:extLst>
              <a:ext uri="{FF2B5EF4-FFF2-40B4-BE49-F238E27FC236}">
                <a16:creationId xmlns:a16="http://schemas.microsoft.com/office/drawing/2014/main" id="{FFBBC3E6-E8AD-D0CE-4F09-FA5CDCA67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6"/>
          <a:stretch>
            <a:fillRect/>
          </a:stretch>
        </p:blipFill>
        <p:spPr>
          <a:xfrm>
            <a:off x="3939710" y="6722323"/>
            <a:ext cx="880355" cy="715494"/>
          </a:xfrm>
          <a:prstGeom prst="rect">
            <a:avLst/>
          </a:prstGeom>
        </p:spPr>
      </p:pic>
      <p:pic>
        <p:nvPicPr>
          <p:cNvPr id="12" name="Google Shape;15;p1" descr="Logo&#10;&#10;Description automatically generated with low confidence">
            <a:extLst>
              <a:ext uri="{FF2B5EF4-FFF2-40B4-BE49-F238E27FC236}">
                <a16:creationId xmlns:a16="http://schemas.microsoft.com/office/drawing/2014/main" id="{60B18DB3-8486-5C31-6F94-724EBB12A17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960" y="6805696"/>
            <a:ext cx="508143" cy="54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University of Zagreb in Croatia : Reviews &amp; Rankings | Student Reviews ...">
            <a:extLst>
              <a:ext uri="{FF2B5EF4-FFF2-40B4-BE49-F238E27FC236}">
                <a16:creationId xmlns:a16="http://schemas.microsoft.com/office/drawing/2014/main" id="{5B6CA19B-8E2F-5950-08DC-D6556D8ED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r="14590"/>
          <a:stretch>
            <a:fillRect/>
          </a:stretch>
        </p:blipFill>
        <p:spPr bwMode="auto">
          <a:xfrm>
            <a:off x="1780201" y="6805697"/>
            <a:ext cx="557954" cy="5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774BF3-0A51-0730-6D76-4D3B2E8C6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641" y="6884029"/>
            <a:ext cx="1067353" cy="4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CE36FE1637F44EA864743EC92D9555" ma:contentTypeVersion="14" ma:contentTypeDescription="Criar um novo documento." ma:contentTypeScope="" ma:versionID="e71a4a0ea20f1b7d680958337f73e24e">
  <xsd:schema xmlns:xsd="http://www.w3.org/2001/XMLSchema" xmlns:xs="http://www.w3.org/2001/XMLSchema" xmlns:p="http://schemas.microsoft.com/office/2006/metadata/properties" xmlns:ns3="8963e685-e946-4e9e-aa3c-dd649a1fbdb1" targetNamespace="http://schemas.microsoft.com/office/2006/metadata/properties" ma:root="true" ma:fieldsID="5a99b5512e747228de826d25cda02bc9" ns3:_="">
    <xsd:import namespace="8963e685-e946-4e9e-aa3c-dd649a1fbd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SearchProperties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3e685-e946-4e9e-aa3c-dd649a1fb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63e685-e946-4e9e-aa3c-dd649a1fbdb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D2A726-1954-47CD-9ECF-8DDA6DA14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63e685-e946-4e9e-aa3c-dd649a1fb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7462-1AAA-4A3A-8FA7-D4EE9E125F8F}">
  <ds:schemaRefs>
    <ds:schemaRef ds:uri="http://schemas.microsoft.com/office/infopath/2007/PartnerControls"/>
    <ds:schemaRef ds:uri="8963e685-e946-4e9e-aa3c-dd649a1fbdb1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616DAA1-89E1-4F67-89D0-674405CA39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184</Words>
  <Application>Microsoft Office PowerPoint</Application>
  <PresentationFormat>Custom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Barontini</dc:creator>
  <cp:lastModifiedBy>Maria Giovanna Masciotta</cp:lastModifiedBy>
  <cp:revision>4</cp:revision>
  <dcterms:created xsi:type="dcterms:W3CDTF">2026-01-24T09:53:57Z</dcterms:created>
  <dcterms:modified xsi:type="dcterms:W3CDTF">2026-02-10T09:56:26Z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0x0101003DCE36FE1637F44EA864743EC92D9555</vt:lpwstr>
  </property>
</Properties>
</file>