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72" r:id="rId3"/>
    <p:sldId id="285" r:id="rId4"/>
    <p:sldId id="284" r:id="rId5"/>
    <p:sldId id="287" r:id="rId6"/>
    <p:sldId id="288" r:id="rId7"/>
    <p:sldId id="274" r:id="rId8"/>
    <p:sldId id="286" r:id="rId9"/>
    <p:sldId id="289" r:id="rId10"/>
    <p:sldId id="290" r:id="rId11"/>
    <p:sldId id="291" r:id="rId12"/>
    <p:sldId id="276" r:id="rId13"/>
    <p:sldId id="293" r:id="rId14"/>
    <p:sldId id="294" r:id="rId15"/>
    <p:sldId id="295" r:id="rId16"/>
    <p:sldId id="292" r:id="rId17"/>
    <p:sldId id="296" r:id="rId18"/>
    <p:sldId id="297" r:id="rId19"/>
    <p:sldId id="301" r:id="rId20"/>
    <p:sldId id="299" r:id="rId21"/>
    <p:sldId id="300" r:id="rId22"/>
    <p:sldId id="298" r:id="rId23"/>
    <p:sldId id="302" r:id="rId24"/>
    <p:sldId id="303" r:id="rId25"/>
    <p:sldId id="305" r:id="rId26"/>
    <p:sldId id="304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785" autoAdjust="0"/>
  </p:normalViewPr>
  <p:slideViewPr>
    <p:cSldViewPr>
      <p:cViewPr varScale="1">
        <p:scale>
          <a:sx n="48" d="100"/>
          <a:sy n="48" d="100"/>
        </p:scale>
        <p:origin x="-2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35187-222D-437F-90E5-5789DF4DDC31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9ED1C-5487-40CC-9AF4-10EEE64FEC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3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873E4-0F14-4353-B090-C56D8CE88784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72941-D6B1-4574-80BC-BF7007014E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452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4ECE71-A7A4-4903-A3B8-A576F0B9BE0A}" type="slidenum">
              <a:rPr lang="en-GB" altLang="en-US" sz="1400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z="1400" smtClean="0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74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74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0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0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74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74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0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0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0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95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0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0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0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0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0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0887" cy="3421063"/>
          </a:xfrm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baseline="0" dirty="0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BA2503-3518-4675-8237-00EB6B3EFD02}" type="slidenum">
              <a:rPr lang="en-GB" altLang="en-US" sz="1400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sz="14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9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7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7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9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9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72941-D6B1-4574-80BC-BF7007014E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9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1663" cy="11366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10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0" y="0"/>
            <a:ext cx="9142413" cy="1546225"/>
            <a:chOff x="0" y="0"/>
            <a:chExt cx="5759" cy="974"/>
          </a:xfrm>
        </p:grpSpPr>
        <p:graphicFrame>
          <p:nvGraphicFramePr>
            <p:cNvPr id="3079" name="Object 3"/>
            <p:cNvGraphicFramePr>
              <a:graphicFrameLocks noChangeAspect="1"/>
            </p:cNvGraphicFramePr>
            <p:nvPr/>
          </p:nvGraphicFramePr>
          <p:xfrm>
            <a:off x="0" y="0"/>
            <a:ext cx="5759" cy="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8" r:id="rId4" imgW="1868428" imgH="1548387" progId="">
                    <p:embed/>
                  </p:oleObj>
                </mc:Choice>
                <mc:Fallback>
                  <p:oleObj r:id="rId4" imgW="1868428" imgH="15483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59" cy="9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2"/>
            <p:cNvGraphicFramePr>
              <a:graphicFrameLocks noChangeAspect="1"/>
            </p:cNvGraphicFramePr>
            <p:nvPr/>
          </p:nvGraphicFramePr>
          <p:xfrm>
            <a:off x="975" y="0"/>
            <a:ext cx="3534" cy="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9" r:id="rId6" imgW="5611379" imgH="1548387" progId="">
                    <p:embed/>
                  </p:oleObj>
                </mc:Choice>
                <mc:Fallback>
                  <p:oleObj r:id="rId6" imgW="5611379" imgH="15483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0"/>
                          <a:ext cx="3534" cy="9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2420938"/>
            <a:ext cx="91440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39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39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39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3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3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3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3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3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3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  <a:buSzTx/>
              <a:buFont typeface="Times New Roman" pitchFamily="16" charset="0"/>
              <a:buNone/>
            </a:pPr>
            <a:endParaRPr lang="en-US" altLang="en-US" sz="2800" dirty="0">
              <a:solidFill>
                <a:srgbClr val="000080"/>
              </a:solidFill>
              <a:latin typeface="Verdana" pitchFamily="32" charset="0"/>
              <a:ea typeface="DejaVuSans" charset="0"/>
              <a:cs typeface="DejaVuSans" charset="0"/>
            </a:endParaRPr>
          </a:p>
          <a:p>
            <a:pPr algn="ctr" eaLnBrk="1" hangingPunct="1">
              <a:lnSpc>
                <a:spcPts val="4500"/>
              </a:lnSpc>
              <a:spcBef>
                <a:spcPct val="0"/>
              </a:spcBef>
              <a:buSzTx/>
              <a:buFont typeface="Times New Roman" pitchFamily="16" charset="0"/>
              <a:buNone/>
            </a:pPr>
            <a:r>
              <a:rPr lang="es-ES" altLang="en-US" sz="3600" b="1" dirty="0">
                <a:solidFill>
                  <a:srgbClr val="000080"/>
                </a:solidFill>
                <a:latin typeface="Verdana" pitchFamily="32" charset="0"/>
                <a:ea typeface="DejaVuSans" charset="0"/>
                <a:cs typeface="DejaVuSans" charset="0"/>
              </a:rPr>
              <a:t>Redes sociales: </a:t>
            </a:r>
            <a:endParaRPr lang="es-ES" altLang="en-US" sz="3600" b="1" dirty="0" smtClean="0">
              <a:solidFill>
                <a:srgbClr val="000080"/>
              </a:solidFill>
              <a:latin typeface="Verdana" pitchFamily="32" charset="0"/>
              <a:ea typeface="DejaVuSans" charset="0"/>
              <a:cs typeface="DejaVuSans" charset="0"/>
            </a:endParaRPr>
          </a:p>
          <a:p>
            <a:pPr algn="ctr" eaLnBrk="1" hangingPunct="1">
              <a:lnSpc>
                <a:spcPts val="4500"/>
              </a:lnSpc>
              <a:spcBef>
                <a:spcPct val="0"/>
              </a:spcBef>
              <a:buSzTx/>
              <a:buFont typeface="Times New Roman" pitchFamily="16" charset="0"/>
              <a:buNone/>
            </a:pPr>
            <a:r>
              <a:rPr lang="es-ES" altLang="en-US" sz="3600" b="1" dirty="0" smtClean="0">
                <a:solidFill>
                  <a:srgbClr val="000080"/>
                </a:solidFill>
                <a:latin typeface="Verdana" pitchFamily="32" charset="0"/>
                <a:ea typeface="DejaVuSans" charset="0"/>
                <a:cs typeface="DejaVuSans" charset="0"/>
              </a:rPr>
              <a:t>La </a:t>
            </a:r>
            <a:r>
              <a:rPr lang="es-ES" altLang="en-US" sz="3600" b="1" dirty="0">
                <a:solidFill>
                  <a:srgbClr val="000080"/>
                </a:solidFill>
                <a:latin typeface="Verdana" pitchFamily="32" charset="0"/>
                <a:ea typeface="DejaVuSans" charset="0"/>
                <a:cs typeface="DejaVuSans" charset="0"/>
              </a:rPr>
              <a:t>clave del éxito en los </a:t>
            </a:r>
            <a:r>
              <a:rPr lang="es-ES" altLang="en-US" sz="3600" b="1" dirty="0" err="1">
                <a:solidFill>
                  <a:srgbClr val="000080"/>
                </a:solidFill>
                <a:latin typeface="Verdana" pitchFamily="32" charset="0"/>
                <a:ea typeface="DejaVuSans" charset="0"/>
                <a:cs typeface="DejaVuSans" charset="0"/>
              </a:rPr>
              <a:t>MOOCs</a:t>
            </a:r>
            <a:endParaRPr lang="es-ES" altLang="en-US" sz="3600" b="1" dirty="0">
              <a:solidFill>
                <a:srgbClr val="000080"/>
              </a:solidFill>
              <a:latin typeface="Verdana" pitchFamily="32" charset="0"/>
              <a:ea typeface="DejaVuSans" charset="0"/>
              <a:cs typeface="DejaVuSans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850" y="4283075"/>
            <a:ext cx="86407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>
                <a:solidFill>
                  <a:srgbClr val="000000"/>
                </a:solidFill>
                <a:latin typeface="Arial" charset="0"/>
                <a:ea typeface="AR PL ShanHeiSun Uni" charset="0"/>
                <a:cs typeface="AR PL ShanHeiSun Uni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>
                <a:solidFill>
                  <a:srgbClr val="000000"/>
                </a:solidFill>
                <a:latin typeface="Arial" charset="0"/>
                <a:ea typeface="AR PL ShanHeiSun Uni" charset="0"/>
                <a:cs typeface="AR PL ShanHeiSun Uni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>
                <a:solidFill>
                  <a:srgbClr val="000000"/>
                </a:solidFill>
                <a:latin typeface="Arial" charset="0"/>
                <a:ea typeface="AR PL ShanHeiSun Uni" charset="0"/>
                <a:cs typeface="AR PL ShanHeiSun Uni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>
                <a:solidFill>
                  <a:srgbClr val="000000"/>
                </a:solidFill>
                <a:latin typeface="Arial" charset="0"/>
                <a:ea typeface="AR PL ShanHeiSun Uni" charset="0"/>
                <a:cs typeface="AR PL ShanHeiSun Uni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>
                <a:solidFill>
                  <a:srgbClr val="000000"/>
                </a:solidFill>
                <a:latin typeface="Arial" charset="0"/>
                <a:ea typeface="AR PL ShanHeiSun Uni" charset="0"/>
                <a:cs typeface="AR PL ShanHeiSun Un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>
                <a:solidFill>
                  <a:srgbClr val="000000"/>
                </a:solidFill>
                <a:latin typeface="Arial" charset="0"/>
                <a:ea typeface="AR PL ShanHeiSun Uni" charset="0"/>
                <a:cs typeface="AR PL ShanHeiSun Un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>
                <a:solidFill>
                  <a:srgbClr val="000000"/>
                </a:solidFill>
                <a:latin typeface="Arial" charset="0"/>
                <a:ea typeface="AR PL ShanHeiSun Uni" charset="0"/>
                <a:cs typeface="AR PL ShanHeiSun Un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>
                <a:solidFill>
                  <a:srgbClr val="000000"/>
                </a:solidFill>
                <a:latin typeface="Arial" charset="0"/>
                <a:ea typeface="AR PL ShanHeiSun Uni" charset="0"/>
                <a:cs typeface="AR PL ShanHeiSun Un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</a:tabLst>
              <a:defRPr>
                <a:solidFill>
                  <a:srgbClr val="000000"/>
                </a:solidFill>
                <a:latin typeface="Arial" charset="0"/>
                <a:ea typeface="AR PL ShanHeiSun Uni" charset="0"/>
                <a:cs typeface="AR PL ShanHeiSun Uni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  <a:defRPr/>
            </a:pPr>
            <a:endParaRPr lang="es-E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defRPr/>
            </a:pPr>
            <a:endParaRPr lang="es-E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defRPr/>
            </a:pPr>
            <a:endParaRPr lang="es-E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Carlos </a:t>
            </a:r>
            <a:r>
              <a:rPr lang="es-E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Alario</a:t>
            </a:r>
            <a:r>
              <a:rPr lang="es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-Hoyos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defRPr/>
            </a:pPr>
            <a:endParaRPr lang="en-US" sz="1600" b="1" dirty="0" smtClean="0">
              <a:latin typeface="+mj-lt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defRPr/>
            </a:pPr>
            <a:r>
              <a:rPr lang="en-US" sz="1600" b="1" dirty="0" smtClean="0">
                <a:latin typeface="+mj-lt"/>
              </a:rPr>
              <a:t>Madrid, 4 </a:t>
            </a:r>
            <a:r>
              <a:rPr lang="en-US" sz="1600" b="1" dirty="0" err="1" smtClean="0">
                <a:latin typeface="+mj-lt"/>
              </a:rPr>
              <a:t>junio</a:t>
            </a:r>
            <a:r>
              <a:rPr lang="en-US" sz="1600" b="1" dirty="0" smtClean="0">
                <a:latin typeface="+mj-lt"/>
              </a:rPr>
              <a:t> 2014</a:t>
            </a:r>
            <a:endParaRPr lang="en-US" sz="11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403850"/>
            <a:ext cx="18288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10" descr="Gradient – UC3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553075"/>
            <a:ext cx="2344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72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297"/>
            <a:ext cx="9005356" cy="548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0" y="303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MOOC + Redes sociales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3600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303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MOOC + Redes sociales</a:t>
            </a:r>
            <a:endParaRPr lang="en-US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61080" y="1821091"/>
            <a:ext cx="8821839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b="1" dirty="0" smtClean="0"/>
              <a:t>El MOOC en sí mismo se comporta como una red social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dirty="0" smtClean="0"/>
              <a:t>Añadimos “herramientas sociales”</a:t>
            </a:r>
            <a:endParaRPr lang="en-US" sz="2000" dirty="0"/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400" dirty="0" smtClean="0"/>
              <a:t>Foros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400" dirty="0" smtClean="0"/>
              <a:t>Q&amp;A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400" dirty="0" smtClean="0"/>
              <a:t>Wikis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400" dirty="0" smtClean="0"/>
              <a:t>Facebook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400" dirty="0" smtClean="0"/>
              <a:t>Twitter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400" dirty="0" smtClean="0"/>
              <a:t>Google+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400" dirty="0" err="1" smtClean="0"/>
              <a:t>Meetup</a:t>
            </a:r>
            <a:endParaRPr lang="es-ES" sz="2400" dirty="0" smtClean="0"/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400" dirty="0" smtClean="0"/>
              <a:t>…</a:t>
            </a:r>
          </a:p>
          <a:p>
            <a:pPr>
              <a:spcAft>
                <a:spcPts val="600"/>
              </a:spcAft>
            </a:pPr>
            <a:endParaRPr lang="es-ES" sz="2400" dirty="0" smtClean="0"/>
          </a:p>
        </p:txBody>
      </p:sp>
      <p:pic>
        <p:nvPicPr>
          <p:cNvPr id="2050" name="Picture 2" descr="http://upload.wikimedia.org/wikipedia/commons/8/82/Facebook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07650"/>
            <a:ext cx="842700" cy="84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f/f3/Twitter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35" y="3429000"/>
            <a:ext cx="1008111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0/04/Google_Plus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50286"/>
            <a:ext cx="921693" cy="91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2/2a/Meetup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14622"/>
            <a:ext cx="932305" cy="6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9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604" y="2856111"/>
            <a:ext cx="3852097" cy="113665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1. Uso de redes sociales </a:t>
            </a:r>
            <a:br>
              <a:rPr lang="es-ES" dirty="0" smtClean="0"/>
            </a:br>
            <a:r>
              <a:rPr lang="es-ES" dirty="0" smtClean="0"/>
              <a:t>“en contexto”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92" y="-9128"/>
            <a:ext cx="5346008" cy="686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danpontefract.com/wp-content/uploads/2012/05/ed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33" y="-9128"/>
            <a:ext cx="1499659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98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2"/>
          <a:stretch/>
        </p:blipFill>
        <p:spPr bwMode="auto">
          <a:xfrm>
            <a:off x="26167" y="1628800"/>
            <a:ext cx="91440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tctechcrunch2011.files.wordpress.com/2012/12/futurelearn-logo.jpg?w=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08112"/>
            <a:ext cx="1585498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303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1. </a:t>
            </a:r>
            <a:r>
              <a:rPr lang="es-ES" sz="4400" dirty="0" smtClean="0"/>
              <a:t>Uso de redes sociales “en </a:t>
            </a:r>
            <a:r>
              <a:rPr lang="es-ES" sz="4400" dirty="0"/>
              <a:t>contexto”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3746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303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1. </a:t>
            </a:r>
            <a:r>
              <a:rPr lang="es-ES" sz="4400" dirty="0" smtClean="0"/>
              <a:t>Uso de redes sociales “en </a:t>
            </a:r>
            <a:r>
              <a:rPr lang="es-ES" sz="4400" dirty="0"/>
              <a:t>contexto”</a:t>
            </a:r>
            <a:endParaRPr lang="en-US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61080" y="1821091"/>
            <a:ext cx="8515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800" dirty="0" smtClean="0"/>
              <a:t>Sirven de apoyo al alumno en los temas que está trabajando cuando los está trabajando 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800" dirty="0" smtClean="0"/>
              <a:t>Minimizan la repetición de temas en diferentes hilos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800" dirty="0" smtClean="0"/>
              <a:t>Evitan que la información importante se diluya entre la gran cantidad de contribuciones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Combinado con estrategias de votación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800" b="1" dirty="0" smtClean="0"/>
              <a:t>¿Aplicable también a la clase “tradicional”?</a:t>
            </a:r>
          </a:p>
        </p:txBody>
      </p:sp>
    </p:spTree>
    <p:extLst>
      <p:ext uri="{BB962C8B-B14F-4D97-AF65-F5344CB8AC3E}">
        <p14:creationId xmlns:p14="http://schemas.microsoft.com/office/powerpoint/2010/main" val="282023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303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2. Perfiles de alumnos</a:t>
            </a:r>
            <a:endParaRPr lang="en-US" sz="4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984776" cy="509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487006" y="3560021"/>
            <a:ext cx="12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[Hill, 2013</a:t>
            </a:r>
            <a:r>
              <a:rPr lang="es-E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03087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" b="9740"/>
          <a:stretch/>
        </p:blipFill>
        <p:spPr bwMode="auto">
          <a:xfrm>
            <a:off x="298209" y="1275116"/>
            <a:ext cx="8547581" cy="522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308304" y="6488668"/>
            <a:ext cx="1630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[Ho et al. 2014]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65851" y="6504057"/>
            <a:ext cx="6156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http://papers.ssrn.com/sol3/papers.cfm?abstract_id=2381263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0" y="303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2. Perfiles de alumnos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38762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303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2. Perfiles de alumnos</a:t>
            </a:r>
            <a:endParaRPr lang="en-US" sz="4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89" y="3833187"/>
            <a:ext cx="4986702" cy="299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61080" y="1821091"/>
            <a:ext cx="89829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ES" sz="2800" dirty="0" smtClean="0"/>
              <a:t>“Líderes” en </a:t>
            </a:r>
            <a:r>
              <a:rPr lang="es-ES" sz="2800" dirty="0" err="1" smtClean="0"/>
              <a:t>MOOCs</a:t>
            </a:r>
            <a:r>
              <a:rPr lang="es-ES" sz="2800" dirty="0" smtClean="0"/>
              <a:t> (altruistamente)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ES" sz="2400" dirty="0" smtClean="0"/>
              <a:t>Roles especiales: “</a:t>
            </a:r>
            <a:r>
              <a:rPr lang="es-ES" sz="2400" dirty="0" err="1" smtClean="0"/>
              <a:t>Community</a:t>
            </a:r>
            <a:r>
              <a:rPr lang="es-ES" sz="2400" dirty="0" smtClean="0"/>
              <a:t> </a:t>
            </a:r>
            <a:r>
              <a:rPr lang="es-ES" sz="2400" dirty="0" err="1" smtClean="0"/>
              <a:t>TAs</a:t>
            </a:r>
            <a:r>
              <a:rPr lang="es-ES" sz="2400" dirty="0" smtClean="0"/>
              <a:t>”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ES" sz="2400" dirty="0" smtClean="0"/>
              <a:t>Análisis preliminar: Correlación positiva (contribuciones, notas)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ES" sz="2400" dirty="0" smtClean="0"/>
              <a:t>Detección de líderes (</a:t>
            </a:r>
            <a:r>
              <a:rPr lang="es-ES" sz="2400" i="1" dirty="0" smtClean="0"/>
              <a:t>modelos de predicción</a:t>
            </a:r>
            <a:r>
              <a:rPr lang="es-ES" sz="2400" dirty="0" smtClean="0"/>
              <a:t>)</a:t>
            </a:r>
          </a:p>
          <a:p>
            <a:pPr marL="457200" lvl="0" indent="-457200">
              <a:buFontTx/>
              <a:buChar char="-"/>
            </a:pPr>
            <a:r>
              <a:rPr lang="es-ES" sz="2800" b="1" dirty="0" smtClean="0">
                <a:solidFill>
                  <a:prstClr val="black"/>
                </a:solidFill>
              </a:rPr>
              <a:t>¿“</a:t>
            </a:r>
            <a:r>
              <a:rPr lang="es-ES" sz="2800" b="1" dirty="0">
                <a:solidFill>
                  <a:prstClr val="black"/>
                </a:solidFill>
              </a:rPr>
              <a:t>Líderes” en </a:t>
            </a:r>
            <a:r>
              <a:rPr lang="es-ES" sz="2800" b="1" dirty="0" smtClean="0">
                <a:solidFill>
                  <a:prstClr val="black"/>
                </a:solidFill>
              </a:rPr>
              <a:t>la clase tradicional?</a:t>
            </a:r>
            <a:endParaRPr lang="es-ES" sz="2800" b="1" dirty="0">
              <a:solidFill>
                <a:prstClr val="black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s-ES" sz="2400" dirty="0" smtClean="0"/>
          </a:p>
        </p:txBody>
      </p:sp>
      <p:pic>
        <p:nvPicPr>
          <p:cNvPr id="2" name="Picture 2" descr="http://www.mooc.es/wp-content/uploads/2013/02/educacion_digital_futu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0" y="5733256"/>
            <a:ext cx="1512168" cy="9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47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303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3. Número y tipo de redes sociales</a:t>
            </a:r>
            <a:endParaRPr lang="en-US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 bwMode="auto">
          <a:xfrm>
            <a:off x="88641" y="2564903"/>
            <a:ext cx="8966718" cy="190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554246" y="2184296"/>
            <a:ext cx="256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[</a:t>
            </a:r>
            <a:r>
              <a:rPr lang="es-ES" dirty="0" err="1" smtClean="0"/>
              <a:t>Alario</a:t>
            </a:r>
            <a:r>
              <a:rPr lang="es-ES" dirty="0" smtClean="0"/>
              <a:t>-Hoyos et al. 2014]</a:t>
            </a:r>
            <a:endParaRPr lang="es-ES" dirty="0"/>
          </a:p>
        </p:txBody>
      </p:sp>
      <p:pic>
        <p:nvPicPr>
          <p:cNvPr id="8" name="Picture 2" descr="http://upload.wikimedia.org/wikipedia/commons/8/82/Facebook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37" y="4465960"/>
            <a:ext cx="842700" cy="84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upload.wikimedia.org/wikipedia/commons/f/f3/Twitter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38" y="4465961"/>
            <a:ext cx="842700" cy="84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0282"/>
            <a:ext cx="1890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podcast.teachercast.net/wp-content/uploads/2013/01/MentorMob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4491901"/>
            <a:ext cx="891594" cy="79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mooc.es/wp-content/uploads/2013/02/educacion_digital_futur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0" y="5733256"/>
            <a:ext cx="1512168" cy="9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05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303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3. Número y tipo de redes sociales</a:t>
            </a:r>
            <a:endParaRPr lang="en-US" sz="4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61080" y="1821091"/>
            <a:ext cx="85153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dirty="0" smtClean="0"/>
              <a:t>Cada profesor/estudiante utiliza las redes sociales a las que está acostumbrado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dirty="0" smtClean="0"/>
              <a:t>La variedad incrementa el número de contribuciones pero dificulta la búsqueda de información adecuada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b="1" dirty="0" smtClean="0"/>
              <a:t>¿Qué redes sociales son las más adecuadas para trabajar en el aula?</a:t>
            </a:r>
          </a:p>
        </p:txBody>
      </p:sp>
    </p:spTree>
    <p:extLst>
      <p:ext uri="{BB962C8B-B14F-4D97-AF65-F5344CB8AC3E}">
        <p14:creationId xmlns:p14="http://schemas.microsoft.com/office/powerpoint/2010/main" val="114199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3568" y="4400457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/>
              <a:t>(      )</a:t>
            </a:r>
            <a:endParaRPr lang="en-US" sz="9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3665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masivo como consecuencia del abierto</a:t>
            </a:r>
            <a:endParaRPr lang="en-US" dirty="0"/>
          </a:p>
        </p:txBody>
      </p:sp>
      <p:pic>
        <p:nvPicPr>
          <p:cNvPr id="2050" name="Picture 2" descr="http://upload.wikimedia.org/wikipedia/commons/8/8b/Neon_Open_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0112"/>
            <a:ext cx="3115185" cy="16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36004" y="642711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smtClean="0"/>
              <a:t>upload.wikimedia.org/wikipedia/commons/8/8b/Neon_Open_green.jpg, http</a:t>
            </a:r>
            <a:r>
              <a:rPr lang="en-US" sz="1100" dirty="0"/>
              <a:t>://</a:t>
            </a:r>
            <a:r>
              <a:rPr lang="en-US" sz="1100" dirty="0" smtClean="0"/>
              <a:t>upload.wikimedia.org/wikipedia/commons/6/62/Starsinthesky.jpg</a:t>
            </a:r>
          </a:p>
          <a:p>
            <a:r>
              <a:rPr lang="en-US" sz="1100" dirty="0"/>
              <a:t>http://</a:t>
            </a:r>
            <a:r>
              <a:rPr lang="en-US" sz="1100" dirty="0" smtClean="0"/>
              <a:t>upload.wikimedia.org/wikipedia/commons/9/94/China_Hangzhou_Bamboo_Lined_Path_at_Yunqi.JPG</a:t>
            </a:r>
            <a:endParaRPr lang="en-US" sz="1100" dirty="0"/>
          </a:p>
        </p:txBody>
      </p:sp>
      <p:pic>
        <p:nvPicPr>
          <p:cNvPr id="2054" name="Picture 6" descr="File:Starsinthesk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986"/>
            <a:ext cx="2874382" cy="183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865792" y="3072539"/>
            <a:ext cx="1368152" cy="9361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846819" y="3540591"/>
            <a:ext cx="2052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Masivo</a:t>
            </a:r>
          </a:p>
          <a:p>
            <a:pPr algn="ctr"/>
            <a:r>
              <a:rPr lang="es-ES" sz="3200" b="1" dirty="0" smtClean="0"/>
              <a:t>≠</a:t>
            </a:r>
          </a:p>
          <a:p>
            <a:pPr algn="ctr"/>
            <a:r>
              <a:rPr lang="es-ES" sz="3200" b="1" dirty="0" smtClean="0"/>
              <a:t>Masificado</a:t>
            </a:r>
            <a:endParaRPr lang="en-US" sz="3200" b="1" dirty="0"/>
          </a:p>
        </p:txBody>
      </p:sp>
      <p:pic>
        <p:nvPicPr>
          <p:cNvPr id="2056" name="Picture 8" descr="File:China Hangzhou Bamboo Lined Path at Yun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87" y="4725144"/>
            <a:ext cx="1532469" cy="10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802284" y="403593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+</a:t>
            </a:r>
            <a:endParaRPr lang="en-US" sz="3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620891" y="5770062"/>
            <a:ext cx="787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Curso</a:t>
            </a:r>
            <a:endParaRPr lang="en-US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281502" y="3446280"/>
            <a:ext cx="1466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Abierto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40500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303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4</a:t>
            </a:r>
            <a:r>
              <a:rPr lang="es-ES" sz="4400" dirty="0" smtClean="0"/>
              <a:t>. Uso a lo largo del curso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4" y="1628800"/>
            <a:ext cx="4716015" cy="257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51519" y="6178159"/>
            <a:ext cx="880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Número de contribuciones por día</a:t>
            </a:r>
            <a:endParaRPr lang="es-ES" sz="2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02056"/>
            <a:ext cx="4305379" cy="227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upload.wikimedia.org/wikipedia/commons/8/82/Facebook_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97" y="2348880"/>
            <a:ext cx="842700" cy="84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upload.wikimedia.org/wikipedia/commons/f/f3/Twitt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1"/>
            <a:ext cx="1008111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mooc.es/wp-content/uploads/2013/02/educacion_digital_futur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0" y="5733256"/>
            <a:ext cx="1512168" cy="9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997006" y="3348058"/>
            <a:ext cx="3095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[</a:t>
            </a:r>
            <a:r>
              <a:rPr lang="es-ES" dirty="0" err="1" smtClean="0"/>
              <a:t>Alario</a:t>
            </a:r>
            <a:r>
              <a:rPr lang="es-ES" dirty="0" smtClean="0"/>
              <a:t>-Hoyos et al. 2013;2014]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8551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303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4. Uso a lo largo del curso</a:t>
            </a:r>
            <a:endParaRPr lang="en-US" sz="4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61080" y="1821091"/>
            <a:ext cx="887541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"/>
              </a:spcAft>
              <a:buFontTx/>
              <a:buChar char="-"/>
            </a:pPr>
            <a:r>
              <a:rPr lang="es-ES" sz="2800" dirty="0" smtClean="0"/>
              <a:t>Necesidad de intervención para fomentar el debate</a:t>
            </a:r>
          </a:p>
          <a:p>
            <a:pPr marL="914400" lvl="1" indent="-4572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s-ES" sz="2400" dirty="0" smtClean="0"/>
              <a:t>Profesor</a:t>
            </a:r>
          </a:p>
          <a:p>
            <a:pPr marL="914400" lvl="1" indent="-4572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s-ES" sz="2400" dirty="0" smtClean="0"/>
              <a:t>Facilitador</a:t>
            </a:r>
          </a:p>
          <a:p>
            <a:pPr marL="914400" lvl="1" indent="-4572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s-ES" sz="2400" dirty="0" smtClean="0"/>
              <a:t>Líderes (“</a:t>
            </a:r>
            <a:r>
              <a:rPr lang="es-ES" sz="2400" dirty="0" err="1" smtClean="0"/>
              <a:t>community</a:t>
            </a:r>
            <a:r>
              <a:rPr lang="es-ES" sz="2400" dirty="0" smtClean="0"/>
              <a:t> TA)</a:t>
            </a:r>
          </a:p>
          <a:p>
            <a:pPr marL="457200" indent="-457200">
              <a:spcAft>
                <a:spcPts val="300"/>
              </a:spcAft>
              <a:buFontTx/>
              <a:buChar char="-"/>
            </a:pPr>
            <a:r>
              <a:rPr lang="es-ES" sz="2800" dirty="0" smtClean="0"/>
              <a:t>Proponer preguntas interesantes para discusión</a:t>
            </a:r>
          </a:p>
          <a:p>
            <a:pPr marL="914400" lvl="1" indent="-4572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s-ES" sz="2400" dirty="0" smtClean="0"/>
              <a:t>Al final de cada vídeo</a:t>
            </a:r>
          </a:p>
          <a:p>
            <a:pPr marL="914400" lvl="1" indent="-4572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s-ES" sz="2400" dirty="0" smtClean="0"/>
              <a:t>Al final de cada semana</a:t>
            </a:r>
            <a:endParaRPr lang="es-ES" sz="2800" dirty="0" smtClean="0"/>
          </a:p>
          <a:p>
            <a:pPr marL="457200" indent="-457200">
              <a:spcAft>
                <a:spcPts val="300"/>
              </a:spcAft>
              <a:buFontTx/>
              <a:buChar char="-"/>
            </a:pPr>
            <a:r>
              <a:rPr lang="es-ES" sz="2800" i="1" dirty="0" err="1" smtClean="0"/>
              <a:t>Gamification</a:t>
            </a:r>
            <a:r>
              <a:rPr lang="es-ES" sz="2800" i="1" dirty="0" smtClean="0"/>
              <a:t> </a:t>
            </a:r>
            <a:r>
              <a:rPr lang="es-ES" sz="2800" dirty="0" smtClean="0"/>
              <a:t>(puntos, medallas…)</a:t>
            </a:r>
          </a:p>
          <a:p>
            <a:pPr marL="457200" indent="-457200">
              <a:spcAft>
                <a:spcPts val="300"/>
              </a:spcAft>
              <a:buFontTx/>
              <a:buChar char="-"/>
            </a:pPr>
            <a:r>
              <a:rPr lang="es-ES" sz="2800" dirty="0" smtClean="0"/>
              <a:t>Tener en cuenta en la nota final</a:t>
            </a:r>
          </a:p>
          <a:p>
            <a:pPr marL="457200" indent="-457200">
              <a:spcAft>
                <a:spcPts val="300"/>
              </a:spcAft>
              <a:buFontTx/>
              <a:buChar char="-"/>
            </a:pPr>
            <a:r>
              <a:rPr lang="es-ES" sz="2800" b="1" dirty="0" smtClean="0"/>
              <a:t>¿Cómo podemos fomentar la participación de los estudiantes en las redes sociales en la clase tradicional?</a:t>
            </a:r>
            <a:endParaRPr lang="es-ES" sz="2800" b="1" dirty="0"/>
          </a:p>
          <a:p>
            <a:pPr marL="457200" indent="-457200">
              <a:spcAft>
                <a:spcPts val="300"/>
              </a:spcAft>
              <a:buFontTx/>
              <a:buChar char="-"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1084437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303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5</a:t>
            </a:r>
            <a:r>
              <a:rPr lang="es-ES" sz="4400" dirty="0" smtClean="0"/>
              <a:t>. Malos usos de redes sociales</a:t>
            </a:r>
            <a:endParaRPr lang="en-US" sz="4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61080" y="1821091"/>
            <a:ext cx="898292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dirty="0" smtClean="0"/>
              <a:t>Copiar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dirty="0" smtClean="0"/>
              <a:t>Publicidad / Spam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dirty="0" smtClean="0"/>
              <a:t>Comentarios no relacionados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dirty="0" smtClean="0"/>
              <a:t>Autorregulación por parte de la comunidad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b="1" dirty="0" smtClean="0"/>
              <a:t>¿Tiene los alumnos madurez para utilizar redes sociales en clase como apoyo y no como distracción?</a:t>
            </a:r>
            <a:endParaRPr lang="es-ES" sz="2800" b="1" dirty="0"/>
          </a:p>
          <a:p>
            <a:pPr marL="457200" indent="-457200">
              <a:buFontTx/>
              <a:buChar char="-"/>
            </a:pPr>
            <a:endParaRPr lang="es-ES" sz="2800" dirty="0" smtClean="0"/>
          </a:p>
        </p:txBody>
      </p:sp>
      <p:pic>
        <p:nvPicPr>
          <p:cNvPr id="6146" name="Picture 2" descr="File:Virginia Beach No-Bad-Behavior sig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20297" r="25060" b="15790"/>
          <a:stretch/>
        </p:blipFill>
        <p:spPr bwMode="auto">
          <a:xfrm>
            <a:off x="3707904" y="4844126"/>
            <a:ext cx="1740845" cy="16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9218" y="6623308"/>
            <a:ext cx="89737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http://upload.wikimedia.org/wikipedia/commons/5/58/Virginia_Beach_No-Bad-Behavior_sign.jpg</a:t>
            </a:r>
          </a:p>
        </p:txBody>
      </p:sp>
    </p:spTree>
    <p:extLst>
      <p:ext uri="{BB962C8B-B14F-4D97-AF65-F5344CB8AC3E}">
        <p14:creationId xmlns:p14="http://schemas.microsoft.com/office/powerpoint/2010/main" val="3561929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303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6. Comunidades dentro del MOOC</a:t>
            </a:r>
            <a:endParaRPr lang="en-US" sz="4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61080" y="1821091"/>
            <a:ext cx="898292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dirty="0" smtClean="0"/>
              <a:t>Las comunidades se crean con o sin el profesor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dirty="0" smtClean="0"/>
              <a:t>¿Perduran las comunidades una vez finalizado el MOOC?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b="1" dirty="0" smtClean="0"/>
              <a:t>¿Puede crearse una comunidad con nuestros alumnos si impartimos un MOOC al mismo tiempo que la clase presencial?</a:t>
            </a:r>
            <a:endParaRPr lang="es-ES" sz="2800" b="1" dirty="0"/>
          </a:p>
          <a:p>
            <a:pPr marL="457200" indent="-457200">
              <a:buFontTx/>
              <a:buChar char="-"/>
            </a:pPr>
            <a:endParaRPr lang="es-ES" sz="2800" dirty="0" smtClean="0"/>
          </a:p>
          <a:p>
            <a:pPr marL="457200" indent="-457200">
              <a:buFontTx/>
              <a:buChar char="-"/>
            </a:pPr>
            <a:endParaRPr lang="es-ES" sz="2800" dirty="0"/>
          </a:p>
          <a:p>
            <a:pPr marL="457200" indent="-457200">
              <a:buFontTx/>
              <a:buChar char="-"/>
            </a:pPr>
            <a:endParaRPr lang="es-ES" sz="2800" dirty="0" smtClean="0"/>
          </a:p>
        </p:txBody>
      </p:sp>
      <p:pic>
        <p:nvPicPr>
          <p:cNvPr id="7170" name="Picture 2" descr="http://openclipart.org/image/2400px/svg_to_png/170352/ExtendedCommunityCir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14" y="4725144"/>
            <a:ext cx="5866112" cy="19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93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303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Conclusiones</a:t>
            </a:r>
            <a:endParaRPr lang="en-US" sz="4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61080" y="1821091"/>
            <a:ext cx="8982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dirty="0" smtClean="0"/>
              <a:t>Uso de redes sociales en </a:t>
            </a:r>
            <a:r>
              <a:rPr lang="es-ES" sz="2800" dirty="0" err="1" smtClean="0"/>
              <a:t>MOOCs</a:t>
            </a:r>
            <a:r>
              <a:rPr lang="es-ES" sz="2800" dirty="0" smtClean="0"/>
              <a:t>: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400" dirty="0" smtClean="0"/>
              <a:t>Diferentes en función del área: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 smtClean="0"/>
              <a:t>Ciencias / Ingeniería: Apoyo y </a:t>
            </a:r>
            <a:r>
              <a:rPr lang="es-ES" sz="2000" dirty="0" err="1" smtClean="0"/>
              <a:t>tutorización</a:t>
            </a:r>
            <a:endParaRPr lang="es-ES" sz="2000" dirty="0" smtClean="0"/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 smtClean="0"/>
              <a:t>Humanidades / Arte: Discusión y argumentación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" sz="2400" dirty="0" smtClean="0">
                <a:solidFill>
                  <a:prstClr val="black"/>
                </a:solidFill>
              </a:rPr>
              <a:t>Enriquecen el curso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 smtClean="0"/>
              <a:t>Aumentan la motivación del estudiante</a:t>
            </a:r>
            <a:endParaRPr lang="es-ES" sz="2000" dirty="0"/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 smtClean="0"/>
              <a:t>El profesor aprende, detecta errores y problemas</a:t>
            </a:r>
          </a:p>
          <a:p>
            <a:pPr marL="457200" lvl="0" indent="-457200">
              <a:spcAft>
                <a:spcPts val="600"/>
              </a:spcAft>
              <a:buFontTx/>
              <a:buChar char="-"/>
            </a:pPr>
            <a:r>
              <a:rPr lang="es-ES" sz="2800" dirty="0" smtClean="0">
                <a:solidFill>
                  <a:prstClr val="black"/>
                </a:solidFill>
              </a:rPr>
              <a:t>Con o sin el profesor, los alumnos utilizarán su propia “red social” para comunicarse</a:t>
            </a:r>
            <a:endParaRPr lang="es-ES" sz="2800" dirty="0"/>
          </a:p>
          <a:p>
            <a:pPr marL="457200" indent="-457200">
              <a:spcAft>
                <a:spcPts val="600"/>
              </a:spcAft>
              <a:buFontTx/>
              <a:buChar char="-"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2097739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303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Referencias</a:t>
            </a:r>
            <a:endParaRPr lang="en-US" sz="4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61080" y="1821091"/>
            <a:ext cx="898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s-ES" sz="2800" dirty="0" smtClean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07504" y="1340768"/>
            <a:ext cx="8928992" cy="52568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  <a:spcAft>
                <a:spcPts val="1200"/>
              </a:spcAft>
              <a:buNone/>
            </a:pPr>
            <a:r>
              <a:rPr lang="en-US" altLang="en-US" sz="1700" dirty="0"/>
              <a:t>[</a:t>
            </a:r>
            <a:r>
              <a:rPr lang="es-ES" altLang="en-US" sz="1700" dirty="0" err="1"/>
              <a:t>Alario</a:t>
            </a:r>
            <a:r>
              <a:rPr lang="es-ES" altLang="en-US" sz="1700" dirty="0"/>
              <a:t>-Hoyos et al. </a:t>
            </a:r>
            <a:r>
              <a:rPr lang="es-ES" altLang="en-US" sz="1700" dirty="0" smtClean="0"/>
              <a:t>2013] </a:t>
            </a:r>
            <a:r>
              <a:rPr lang="en-US" sz="1700" dirty="0" err="1"/>
              <a:t>Alario-Hoyos</a:t>
            </a:r>
            <a:r>
              <a:rPr lang="en-US" sz="1700" dirty="0"/>
              <a:t>, C</a:t>
            </a:r>
            <a:r>
              <a:rPr lang="en-US" sz="1700" dirty="0" smtClean="0"/>
              <a:t>., Pérez-</a:t>
            </a:r>
            <a:r>
              <a:rPr lang="en-US" sz="1700" dirty="0" err="1" smtClean="0"/>
              <a:t>Sanagustín</a:t>
            </a:r>
            <a:r>
              <a:rPr lang="en-US" sz="1700" dirty="0" smtClean="0"/>
              <a:t>, M., Delgado-</a:t>
            </a:r>
            <a:r>
              <a:rPr lang="en-US" sz="1700" dirty="0" err="1" smtClean="0"/>
              <a:t>Kloos</a:t>
            </a:r>
            <a:r>
              <a:rPr lang="en-US" sz="1700" dirty="0" smtClean="0"/>
              <a:t>, C., </a:t>
            </a:r>
            <a:r>
              <a:rPr lang="en-US" sz="1700" dirty="0" err="1" smtClean="0"/>
              <a:t>Parada</a:t>
            </a:r>
            <a:r>
              <a:rPr lang="en-US" sz="1700" dirty="0" smtClean="0"/>
              <a:t> G. H.A., Muñoz-</a:t>
            </a:r>
            <a:r>
              <a:rPr lang="en-US" sz="1700" dirty="0" err="1" smtClean="0"/>
              <a:t>Organero</a:t>
            </a:r>
            <a:r>
              <a:rPr lang="en-US" sz="1700" dirty="0" smtClean="0"/>
              <a:t>, M., Rodriguez-de-</a:t>
            </a:r>
            <a:r>
              <a:rPr lang="en-US" sz="1700" dirty="0" err="1" smtClean="0"/>
              <a:t>las</a:t>
            </a:r>
            <a:r>
              <a:rPr lang="en-US" sz="1700" dirty="0" smtClean="0"/>
              <a:t>-</a:t>
            </a:r>
            <a:r>
              <a:rPr lang="en-US" sz="1700" dirty="0" err="1" smtClean="0"/>
              <a:t>Heras</a:t>
            </a:r>
            <a:r>
              <a:rPr lang="en-US" sz="1700" dirty="0" smtClean="0"/>
              <a:t>, A., “</a:t>
            </a:r>
            <a:r>
              <a:rPr lang="en-US" sz="1700" dirty="0" err="1" smtClean="0"/>
              <a:t>Analysing</a:t>
            </a:r>
            <a:r>
              <a:rPr lang="en-US" sz="1700" dirty="0" smtClean="0"/>
              <a:t> </a:t>
            </a:r>
            <a:r>
              <a:rPr lang="en-US" sz="1700" dirty="0"/>
              <a:t>the impact of built-in and external Social Tools in a MOOC on Educational </a:t>
            </a:r>
            <a:r>
              <a:rPr lang="en-US" sz="1700" dirty="0" smtClean="0"/>
              <a:t>Technologies”, </a:t>
            </a:r>
            <a:r>
              <a:rPr lang="en-US" sz="1700" i="1" dirty="0"/>
              <a:t>Proceedings of the 8th European Conference on Technology Enhanced Learning, EC-TEL 2013, </a:t>
            </a:r>
            <a:r>
              <a:rPr lang="en-US" sz="1700" dirty="0"/>
              <a:t>Springer, LNCS 8095, 5-18, </a:t>
            </a:r>
            <a:r>
              <a:rPr lang="en-US" sz="1700" dirty="0" err="1"/>
              <a:t>Paphos</a:t>
            </a:r>
            <a:r>
              <a:rPr lang="en-US" sz="1700" dirty="0"/>
              <a:t>, Cyprus, September </a:t>
            </a:r>
            <a:r>
              <a:rPr lang="en-US" sz="1700" dirty="0" smtClean="0"/>
              <a:t>2013</a:t>
            </a:r>
            <a:endParaRPr lang="en-US" altLang="en-US" sz="1700" dirty="0" smtClean="0"/>
          </a:p>
          <a:p>
            <a:pPr algn="just">
              <a:spcBef>
                <a:spcPts val="300"/>
              </a:spcBef>
              <a:spcAft>
                <a:spcPts val="1200"/>
              </a:spcAft>
              <a:buNone/>
            </a:pPr>
            <a:r>
              <a:rPr lang="en-US" altLang="en-US" sz="1700" dirty="0" smtClean="0"/>
              <a:t>[</a:t>
            </a:r>
            <a:r>
              <a:rPr lang="es-ES" altLang="en-US" sz="1700" dirty="0" err="1" smtClean="0"/>
              <a:t>Alario</a:t>
            </a:r>
            <a:r>
              <a:rPr lang="es-ES" altLang="en-US" sz="1700" dirty="0" smtClean="0"/>
              <a:t>-Hoyos et al. 2014] </a:t>
            </a:r>
            <a:r>
              <a:rPr lang="en-US" sz="1700" dirty="0" err="1"/>
              <a:t>Alario-Hoyos</a:t>
            </a:r>
            <a:r>
              <a:rPr lang="en-US" sz="1700" dirty="0"/>
              <a:t>, C., Pérez-</a:t>
            </a:r>
            <a:r>
              <a:rPr lang="en-US" sz="1700" dirty="0" err="1"/>
              <a:t>Sanagustín</a:t>
            </a:r>
            <a:r>
              <a:rPr lang="en-US" sz="1700" dirty="0"/>
              <a:t>, M., Delgado-</a:t>
            </a:r>
            <a:r>
              <a:rPr lang="en-US" sz="1700" dirty="0" err="1"/>
              <a:t>Kloos</a:t>
            </a:r>
            <a:r>
              <a:rPr lang="en-US" sz="1700" dirty="0"/>
              <a:t>, C., </a:t>
            </a:r>
            <a:r>
              <a:rPr lang="en-US" sz="1700" dirty="0" err="1"/>
              <a:t>Parada</a:t>
            </a:r>
            <a:r>
              <a:rPr lang="en-US" sz="1700" dirty="0"/>
              <a:t> G. H.A., Muñoz-</a:t>
            </a:r>
            <a:r>
              <a:rPr lang="en-US" sz="1700" dirty="0" err="1"/>
              <a:t>Organero</a:t>
            </a:r>
            <a:r>
              <a:rPr lang="en-US" sz="1700" dirty="0"/>
              <a:t>, M., </a:t>
            </a:r>
            <a:r>
              <a:rPr lang="en-US" sz="1700" dirty="0" smtClean="0"/>
              <a:t>“Delving </a:t>
            </a:r>
            <a:r>
              <a:rPr lang="en-US" sz="1700" dirty="0"/>
              <a:t>into participants’ profiles and use of social tools in </a:t>
            </a:r>
            <a:r>
              <a:rPr lang="en-US" sz="1700" dirty="0" smtClean="0"/>
              <a:t>MOOCs”, </a:t>
            </a:r>
            <a:r>
              <a:rPr lang="en-US" sz="1700" i="1" dirty="0"/>
              <a:t>IEEE Transactions on Learning Technologies </a:t>
            </a:r>
            <a:r>
              <a:rPr lang="en-US" sz="1700" dirty="0"/>
              <a:t>(in press</a:t>
            </a:r>
            <a:r>
              <a:rPr lang="en-US" sz="1700" dirty="0" smtClean="0"/>
              <a:t>).</a:t>
            </a:r>
          </a:p>
          <a:p>
            <a:pPr lvl="0" algn="just">
              <a:spcBef>
                <a:spcPts val="300"/>
              </a:spcBef>
              <a:spcAft>
                <a:spcPts val="1200"/>
              </a:spcAft>
              <a:buNone/>
            </a:pPr>
            <a:r>
              <a:rPr lang="es-ES" sz="1700" dirty="0" smtClean="0"/>
              <a:t>[Hill, 2013] </a:t>
            </a:r>
            <a:r>
              <a:rPr lang="en-US" sz="1700" dirty="0" smtClean="0"/>
              <a:t>Hill, P. </a:t>
            </a:r>
            <a:r>
              <a:rPr lang="en-US" sz="1700" dirty="0"/>
              <a:t>“Emerging Student Patterns in MOOCs: A (Revised) Graphical View”, 2013. Retrieved from: http://</a:t>
            </a:r>
            <a:r>
              <a:rPr lang="en-US" sz="1700" dirty="0" smtClean="0"/>
              <a:t>mfeldstein.com/emerging-student-patterns-in-moocs-a-revised-graphical-view</a:t>
            </a:r>
          </a:p>
          <a:p>
            <a:pPr lvl="0" algn="just">
              <a:spcBef>
                <a:spcPts val="300"/>
              </a:spcBef>
              <a:spcAft>
                <a:spcPts val="1200"/>
              </a:spcAft>
              <a:buNone/>
            </a:pPr>
            <a:r>
              <a:rPr lang="es-ES" sz="1700" dirty="0" smtClean="0"/>
              <a:t>[Ho et al. 2014] Ho, A.D., Reich, J., </a:t>
            </a:r>
            <a:r>
              <a:rPr lang="es-ES" sz="1700" dirty="0" err="1" smtClean="0"/>
              <a:t>Nesterko</a:t>
            </a:r>
            <a:r>
              <a:rPr lang="es-ES" sz="1700" dirty="0" smtClean="0"/>
              <a:t>, S.O., </a:t>
            </a:r>
            <a:r>
              <a:rPr lang="es-ES" sz="1700" dirty="0" err="1" smtClean="0"/>
              <a:t>Seaton</a:t>
            </a:r>
            <a:r>
              <a:rPr lang="es-ES" sz="1700" dirty="0" smtClean="0"/>
              <a:t>, D.T., </a:t>
            </a:r>
            <a:r>
              <a:rPr lang="es-ES" sz="1700" dirty="0" err="1" smtClean="0"/>
              <a:t>Mullaney</a:t>
            </a:r>
            <a:r>
              <a:rPr lang="es-ES" sz="1700" dirty="0" smtClean="0"/>
              <a:t>, T., Waldo, J., </a:t>
            </a:r>
            <a:r>
              <a:rPr lang="es-ES" sz="1700" dirty="0" err="1" smtClean="0"/>
              <a:t>Chung</a:t>
            </a:r>
            <a:r>
              <a:rPr lang="es-ES" sz="1700" dirty="0" smtClean="0"/>
              <a:t>, I. “</a:t>
            </a:r>
            <a:r>
              <a:rPr lang="en-US" sz="1700" dirty="0" err="1"/>
              <a:t>HarvardX</a:t>
            </a:r>
            <a:r>
              <a:rPr lang="en-US" sz="1700" dirty="0"/>
              <a:t> and </a:t>
            </a:r>
            <a:r>
              <a:rPr lang="en-US" sz="1700" dirty="0" err="1"/>
              <a:t>MITx</a:t>
            </a:r>
            <a:r>
              <a:rPr lang="en-US" sz="1700" dirty="0"/>
              <a:t>: The First Year of Open Online Courses, Fall 2012-Summer </a:t>
            </a:r>
            <a:r>
              <a:rPr lang="en-US" sz="1700" dirty="0" smtClean="0"/>
              <a:t>2013” </a:t>
            </a:r>
            <a:r>
              <a:rPr lang="en-US" sz="1700" i="1" dirty="0" smtClean="0"/>
              <a:t>Technical Report,</a:t>
            </a:r>
            <a:r>
              <a:rPr lang="en-US" sz="1700" dirty="0" smtClean="0"/>
              <a:t> MIT, 2014</a:t>
            </a:r>
            <a:endParaRPr lang="en-US" sz="1700" dirty="0"/>
          </a:p>
          <a:p>
            <a:pPr algn="just">
              <a:spcBef>
                <a:spcPts val="300"/>
              </a:spcBef>
              <a:spcAft>
                <a:spcPts val="1200"/>
              </a:spcAft>
              <a:buNone/>
            </a:pPr>
            <a:r>
              <a:rPr lang="es-ES" sz="1700" dirty="0" smtClean="0"/>
              <a:t>[</a:t>
            </a:r>
            <a:r>
              <a:rPr lang="es-ES" sz="1700" dirty="0" err="1" smtClean="0"/>
              <a:t>Sharples</a:t>
            </a:r>
            <a:r>
              <a:rPr lang="es-ES" sz="1700" dirty="0" smtClean="0"/>
              <a:t> et al. 2013] </a:t>
            </a:r>
            <a:r>
              <a:rPr lang="en-US" sz="1700" dirty="0" err="1" smtClean="0"/>
              <a:t>Sharples</a:t>
            </a:r>
            <a:r>
              <a:rPr lang="en-US" sz="1700" dirty="0" smtClean="0"/>
              <a:t>, M., </a:t>
            </a:r>
            <a:r>
              <a:rPr lang="en-US" sz="1700" dirty="0" err="1" smtClean="0"/>
              <a:t>McAndrew</a:t>
            </a:r>
            <a:r>
              <a:rPr lang="en-US" sz="1700" dirty="0"/>
              <a:t>, </a:t>
            </a:r>
            <a:r>
              <a:rPr lang="en-US" sz="1700" dirty="0" smtClean="0"/>
              <a:t>P., </a:t>
            </a:r>
            <a:r>
              <a:rPr lang="en-US" sz="1700" dirty="0"/>
              <a:t>Weller, </a:t>
            </a:r>
            <a:r>
              <a:rPr lang="en-US" sz="1700" dirty="0" smtClean="0"/>
              <a:t>M., </a:t>
            </a:r>
            <a:r>
              <a:rPr lang="en-US" sz="1700" dirty="0"/>
              <a:t>Ferguson, </a:t>
            </a:r>
            <a:r>
              <a:rPr lang="en-US" sz="1700" dirty="0" smtClean="0"/>
              <a:t>R., </a:t>
            </a:r>
            <a:r>
              <a:rPr lang="en-US" sz="1700" dirty="0"/>
              <a:t>FitzGerald, </a:t>
            </a:r>
            <a:r>
              <a:rPr lang="en-US" sz="1700" dirty="0" smtClean="0"/>
              <a:t>E., </a:t>
            </a:r>
            <a:r>
              <a:rPr lang="en-US" sz="1700" dirty="0" err="1"/>
              <a:t>Hirst</a:t>
            </a:r>
            <a:r>
              <a:rPr lang="en-US" sz="1700" dirty="0"/>
              <a:t>, </a:t>
            </a:r>
            <a:r>
              <a:rPr lang="en-US" sz="1700" dirty="0" smtClean="0"/>
              <a:t>T., </a:t>
            </a:r>
            <a:r>
              <a:rPr lang="en-US" sz="1700" dirty="0" err="1"/>
              <a:t>Gaved</a:t>
            </a:r>
            <a:r>
              <a:rPr lang="en-US" sz="1700" dirty="0" smtClean="0"/>
              <a:t>, M. </a:t>
            </a:r>
            <a:r>
              <a:rPr lang="en-US" sz="1700" dirty="0"/>
              <a:t>“Innovating Pedagogy 2013, Exploring new forms of teaching, learning and assessment, to guide educators and policy makers”, </a:t>
            </a:r>
            <a:r>
              <a:rPr lang="en-US" sz="1700" i="1" dirty="0"/>
              <a:t>Technical Report</a:t>
            </a:r>
            <a:r>
              <a:rPr lang="en-US" sz="1700" dirty="0"/>
              <a:t>, The Open University, 2013.</a:t>
            </a:r>
          </a:p>
          <a:p>
            <a:pPr lvl="0" algn="just">
              <a:spcBef>
                <a:spcPts val="300"/>
              </a:spcBef>
              <a:buNone/>
            </a:pPr>
            <a:endParaRPr lang="en-US" sz="1800" dirty="0" smtClean="0"/>
          </a:p>
          <a:p>
            <a:pPr algn="just">
              <a:spcBef>
                <a:spcPts val="300"/>
              </a:spcBef>
              <a:buNone/>
            </a:pPr>
            <a:endParaRPr lang="en-US" sz="1400" dirty="0"/>
          </a:p>
          <a:p>
            <a:pPr algn="just">
              <a:spcBef>
                <a:spcPts val="300"/>
              </a:spcBef>
              <a:buFont typeface="Wingdings" pitchFamily="2" charset="2"/>
              <a:buNone/>
            </a:pP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477929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5" name="Picture 2" descr="http://fc02.deviantart.net/fs71/i/2011/281/6/7/free_cute_twitter_bird_by_graphcoder-d4c7kj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2" t="20262" r="19080" b="26447"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4716462" y="404813"/>
            <a:ext cx="3095897" cy="1584325"/>
          </a:xfrm>
          <a:prstGeom prst="cloudCallout">
            <a:avLst>
              <a:gd name="adj1" fmla="val -33526"/>
              <a:gd name="adj2" fmla="val 80479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800" b="1" dirty="0" smtClean="0"/>
              <a:t>¿</a:t>
            </a:r>
            <a:r>
              <a:rPr lang="en-US" sz="2800" b="1" dirty="0" err="1" smtClean="0"/>
              <a:t>Preguntas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2" name="1 Rectángulo"/>
          <p:cNvSpPr/>
          <p:nvPr/>
        </p:nvSpPr>
        <p:spPr>
          <a:xfrm>
            <a:off x="0" y="6524771"/>
            <a:ext cx="8460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http://graphcoder.deviantart.com/art/Free-Cute-Twitter-Bird-262373298</a:t>
            </a:r>
          </a:p>
        </p:txBody>
      </p:sp>
    </p:spTree>
    <p:extLst>
      <p:ext uri="{BB962C8B-B14F-4D97-AF65-F5344CB8AC3E}">
        <p14:creationId xmlns:p14="http://schemas.microsoft.com/office/powerpoint/2010/main" val="738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9" name="Picture 2" descr="http://upload.wikimedia.org/wikipedia/commons/2/29/North_America_satellite_ortho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15430" b="890"/>
          <a:stretch>
            <a:fillRect/>
          </a:stretch>
        </p:blipFill>
        <p:spPr bwMode="auto">
          <a:xfrm>
            <a:off x="-11113" y="0"/>
            <a:ext cx="4521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upload.wikimedia.org/wikipedia/commons/1/1b/Europe_satellite_orthograph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" r="45695"/>
          <a:stretch>
            <a:fillRect/>
          </a:stretch>
        </p:blipFill>
        <p:spPr bwMode="auto">
          <a:xfrm>
            <a:off x="4383088" y="0"/>
            <a:ext cx="474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http://www.danpontefract.com/wp-content/uploads/2012/05/ed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91" y="3544796"/>
            <a:ext cx="1029584" cy="7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http://cdn.timmmmyboy.com/wp-content/uploads/2012/08/coursera_logo_RGB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6794" r="12955" b="23247"/>
          <a:stretch/>
        </p:blipFill>
        <p:spPr bwMode="auto">
          <a:xfrm>
            <a:off x="79884" y="3393793"/>
            <a:ext cx="1555989" cy="49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http://noticias.universia.edu.uy/uy/images/docentes/m/mi/mir/miriadax-cursos-online-gratis-noticias-universia-urugua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24028" r="6978" b="22571"/>
          <a:stretch>
            <a:fillRect/>
          </a:stretch>
        </p:blipFill>
        <p:spPr bwMode="auto">
          <a:xfrm>
            <a:off x="4702175" y="4938713"/>
            <a:ext cx="13985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http://tctechcrunch2011.files.wordpress.com/2012/12/futurelearn-logo.jpg?w=3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2881313"/>
            <a:ext cx="11922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8051" y="3886843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649  / 99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75357" y="431698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183 / 47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833204" y="336013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84 / 31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92355" y="546893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137 / 31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36650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Participantes heterogéneos, objetivos heterogéneos</a:t>
            </a:r>
            <a:endParaRPr lang="en-US" sz="3600" dirty="0"/>
          </a:p>
        </p:txBody>
      </p:sp>
      <p:pic>
        <p:nvPicPr>
          <p:cNvPr id="5122" name="Picture 2" descr="File:US Navy 070712-N-9758L-048 Information Systems Technician 2nd Class Athena Stovall, assigned to Commander U.S. 3rd Fleet in San Diego, scans the network on her computer for intrusions during a cyber war training course at the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068960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le:FEMA - 44156 - FEMA Community Relations Workers work with a computer at the Disaster Center in 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48" y="4871259"/>
            <a:ext cx="2370860" cy="157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openhatch.org/blog/wp-content/uploads/2014/01/osctc-columb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44" y="1311353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59742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https://www.flickr.com/photos/paulproteus/11245845615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725915" y="3561254"/>
            <a:ext cx="1393330" cy="599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s-ES" altLang="en-US" sz="2800" b="1" dirty="0" smtClean="0">
                <a:solidFill>
                  <a:srgbClr val="000080"/>
                </a:solidFill>
                <a:latin typeface="Verdana" pitchFamily="32" charset="0"/>
                <a:ea typeface="DejaVuSans" charset="0"/>
                <a:cs typeface="DejaVuSans" charset="0"/>
              </a:rPr>
              <a:t>MOOC</a:t>
            </a:r>
            <a:endParaRPr lang="es-ES" altLang="en-US" sz="2800" b="1" dirty="0">
              <a:solidFill>
                <a:srgbClr val="000080"/>
              </a:solidFill>
              <a:latin typeface="Verdana" pitchFamily="32" charset="0"/>
              <a:ea typeface="DejaVuSans" charset="0"/>
              <a:cs typeface="DejaVuSans" charset="0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3234448" y="3561254"/>
            <a:ext cx="491467" cy="59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Flecha derecha"/>
          <p:cNvSpPr/>
          <p:nvPr/>
        </p:nvSpPr>
        <p:spPr>
          <a:xfrm flipH="1">
            <a:off x="5119244" y="3561254"/>
            <a:ext cx="491468" cy="59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Flecha derecha"/>
          <p:cNvSpPr/>
          <p:nvPr/>
        </p:nvSpPr>
        <p:spPr>
          <a:xfrm rot="16200000" flipH="1">
            <a:off x="4139799" y="3049247"/>
            <a:ext cx="560158" cy="59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Flecha derecha"/>
          <p:cNvSpPr/>
          <p:nvPr/>
        </p:nvSpPr>
        <p:spPr>
          <a:xfrm rot="5400000" flipH="1">
            <a:off x="4178136" y="4108899"/>
            <a:ext cx="488887" cy="59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0" name="Picture 10" descr="File:US Navy 020614-N-0552D-001 SPAWAR award winning employ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6694"/>
            <a:ext cx="2367824" cy="158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6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e Fondo, Bits, Bit, Red, Azul, Tecnología, Hi T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" y="-1"/>
            <a:ext cx="9137425" cy="68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Nube"/>
          <p:cNvSpPr/>
          <p:nvPr/>
        </p:nvSpPr>
        <p:spPr>
          <a:xfrm>
            <a:off x="2273997" y="2202397"/>
            <a:ext cx="4536504" cy="2448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/>
              <a:t>Tecnología</a:t>
            </a:r>
            <a:endParaRPr lang="en-US" sz="4800" b="1" dirty="0"/>
          </a:p>
        </p:txBody>
      </p:sp>
      <p:sp>
        <p:nvSpPr>
          <p:cNvPr id="5" name="4 Lágrima"/>
          <p:cNvSpPr/>
          <p:nvPr/>
        </p:nvSpPr>
        <p:spPr>
          <a:xfrm rot="5400000">
            <a:off x="395536" y="332656"/>
            <a:ext cx="2160240" cy="21602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4000" dirty="0" smtClean="0"/>
              <a:t>MOOC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087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e Fondo, Bits, Bit, Red, Azul, Tecnología, Hi T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" y="-1"/>
            <a:ext cx="9137425" cy="68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Nube"/>
          <p:cNvSpPr/>
          <p:nvPr/>
        </p:nvSpPr>
        <p:spPr>
          <a:xfrm>
            <a:off x="2273997" y="2202397"/>
            <a:ext cx="4536504" cy="2448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/>
              <a:t>Tecnología</a:t>
            </a:r>
            <a:endParaRPr lang="en-US" sz="4800" b="1" dirty="0"/>
          </a:p>
        </p:txBody>
      </p:sp>
      <p:sp>
        <p:nvSpPr>
          <p:cNvPr id="5" name="4 Lágrima"/>
          <p:cNvSpPr/>
          <p:nvPr/>
        </p:nvSpPr>
        <p:spPr>
          <a:xfrm rot="5400000">
            <a:off x="395536" y="332656"/>
            <a:ext cx="2160240" cy="2160240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4000" dirty="0" smtClean="0"/>
              <a:t>MOOC</a:t>
            </a:r>
            <a:endParaRPr lang="en-US" sz="4000" dirty="0"/>
          </a:p>
        </p:txBody>
      </p:sp>
      <p:sp>
        <p:nvSpPr>
          <p:cNvPr id="7" name="6 Lágrima"/>
          <p:cNvSpPr/>
          <p:nvPr/>
        </p:nvSpPr>
        <p:spPr>
          <a:xfrm rot="16200000">
            <a:off x="6516216" y="4241015"/>
            <a:ext cx="2160240" cy="244827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4000" dirty="0" smtClean="0"/>
              <a:t>Redes sociales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850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“Redes sociales” en la vida diaria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844824"/>
            <a:ext cx="5123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- “Consumo colaborativo”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87" y="5108004"/>
            <a:ext cx="16668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64" y="2613110"/>
            <a:ext cx="249507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49652"/>
            <a:ext cx="2476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14" y="4106141"/>
            <a:ext cx="2721912" cy="102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http://www.carpling.com/aaa/img/web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19" y="4600539"/>
            <a:ext cx="2356903" cy="93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images.thegoodwebguide.co.uk/review-images/home-exchange-co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78" y="2448253"/>
            <a:ext cx="28575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7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“Redes sociales” en educación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844824"/>
            <a:ext cx="8530605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b="1" dirty="0" smtClean="0"/>
              <a:t>- Aprendizaje colaborativo</a:t>
            </a:r>
          </a:p>
          <a:p>
            <a:pPr>
              <a:spcAft>
                <a:spcPts val="600"/>
              </a:spcAft>
            </a:pPr>
            <a:r>
              <a:rPr lang="es-ES" sz="2800" b="1" dirty="0" smtClean="0"/>
              <a:t>- “</a:t>
            </a:r>
            <a:r>
              <a:rPr lang="es-ES" sz="2800" b="1" dirty="0" err="1"/>
              <a:t>Crowd</a:t>
            </a:r>
            <a:r>
              <a:rPr lang="es-ES" sz="2800" b="1" dirty="0"/>
              <a:t> </a:t>
            </a:r>
            <a:r>
              <a:rPr lang="es-ES" sz="2800" b="1" dirty="0" err="1"/>
              <a:t>learning</a:t>
            </a:r>
            <a:r>
              <a:rPr lang="es-ES" sz="2800" b="1" dirty="0"/>
              <a:t>”</a:t>
            </a:r>
            <a:r>
              <a:rPr lang="es-ES" sz="2300" b="1" dirty="0"/>
              <a:t> (o </a:t>
            </a:r>
            <a:r>
              <a:rPr lang="es-ES" sz="2300" b="1" dirty="0" err="1"/>
              <a:t>crowd-sourced</a:t>
            </a:r>
            <a:r>
              <a:rPr lang="es-ES" sz="2300" b="1" dirty="0"/>
              <a:t> </a:t>
            </a:r>
            <a:r>
              <a:rPr lang="es-ES" sz="2300" b="1" dirty="0" err="1"/>
              <a:t>learning</a:t>
            </a:r>
            <a:r>
              <a:rPr lang="es-ES" sz="2300" b="1" dirty="0"/>
              <a:t>) </a:t>
            </a:r>
            <a:r>
              <a:rPr lang="es-ES" sz="2000" dirty="0"/>
              <a:t>[</a:t>
            </a:r>
            <a:r>
              <a:rPr lang="es-ES" sz="2000" dirty="0" err="1" smtClean="0"/>
              <a:t>Sharples</a:t>
            </a:r>
            <a:r>
              <a:rPr lang="es-ES" sz="2000" dirty="0" smtClean="0"/>
              <a:t> et al. 2013</a:t>
            </a:r>
            <a:r>
              <a:rPr lang="es-ES" sz="2000" dirty="0"/>
              <a:t>]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2000" dirty="0" smtClean="0"/>
              <a:t>“</a:t>
            </a:r>
            <a:r>
              <a:rPr lang="es-ES" sz="2000" dirty="0" err="1" smtClean="0"/>
              <a:t>Crowd-sensing</a:t>
            </a:r>
            <a:r>
              <a:rPr lang="es-ES" sz="2000" dirty="0" smtClean="0"/>
              <a:t>”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2000" dirty="0" smtClean="0"/>
              <a:t>“</a:t>
            </a:r>
            <a:r>
              <a:rPr lang="es-ES" sz="2000" dirty="0" err="1" smtClean="0"/>
              <a:t>Crowd-commissioning</a:t>
            </a:r>
            <a:r>
              <a:rPr lang="es-ES" sz="2000" dirty="0" smtClean="0"/>
              <a:t>”</a:t>
            </a:r>
            <a:endParaRPr lang="en-US" sz="2000" dirty="0"/>
          </a:p>
        </p:txBody>
      </p:sp>
      <p:pic>
        <p:nvPicPr>
          <p:cNvPr id="3074" name="Picture 2" descr="File:4th Day - Silent Crow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8"/>
          <a:stretch/>
        </p:blipFill>
        <p:spPr bwMode="auto">
          <a:xfrm>
            <a:off x="888031" y="3645317"/>
            <a:ext cx="7302219" cy="298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9333" y="6625920"/>
            <a:ext cx="68855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http://upload.wikimedia.org/wikipedia/commons/8/87/4th_Day_-_Silent_Crowd.jpg</a:t>
            </a:r>
          </a:p>
        </p:txBody>
      </p:sp>
    </p:spTree>
    <p:extLst>
      <p:ext uri="{BB962C8B-B14F-4D97-AF65-F5344CB8AC3E}">
        <p14:creationId xmlns:p14="http://schemas.microsoft.com/office/powerpoint/2010/main" val="85154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err="1" smtClean="0"/>
              <a:t>Crowd</a:t>
            </a:r>
            <a:r>
              <a:rPr lang="es-ES" i="1" dirty="0" smtClean="0"/>
              <a:t> </a:t>
            </a:r>
            <a:r>
              <a:rPr lang="es-ES" i="1" dirty="0" err="1" smtClean="0"/>
              <a:t>learning</a:t>
            </a:r>
            <a:endParaRPr lang="en-US" i="1" dirty="0"/>
          </a:p>
        </p:txBody>
      </p:sp>
      <p:pic>
        <p:nvPicPr>
          <p:cNvPr id="5122" name="Picture 2" descr="http://blog.stackoverflow.com/wp-content/uploads/StackExchange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1" y="1478502"/>
            <a:ext cx="41148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zelcs.com/wp-content/uploads/2013/02/stackoverflow-logo-dump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0300"/>
            <a:ext cx="4455958" cy="18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6" y="4653136"/>
            <a:ext cx="61150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038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913</Words>
  <Application>Microsoft Office PowerPoint</Application>
  <PresentationFormat>Presentación en pantalla (4:3)</PresentationFormat>
  <Paragraphs>146</Paragraphs>
  <Slides>26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El masivo como consecuencia del abierto</vt:lpstr>
      <vt:lpstr>Presentación de PowerPoint</vt:lpstr>
      <vt:lpstr>Participantes heterogéneos, objetivos heterogéneos</vt:lpstr>
      <vt:lpstr>Presentación de PowerPoint</vt:lpstr>
      <vt:lpstr>Presentación de PowerPoint</vt:lpstr>
      <vt:lpstr>“Redes sociales” en la vida diaria</vt:lpstr>
      <vt:lpstr>“Redes sociales” en educación</vt:lpstr>
      <vt:lpstr>Crowd learning</vt:lpstr>
      <vt:lpstr>Presentación de PowerPoint</vt:lpstr>
      <vt:lpstr>Presentación de PowerPoint</vt:lpstr>
      <vt:lpstr>1. Uso de redes sociales  “en contexto”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Carlos Alario</cp:lastModifiedBy>
  <cp:revision>116</cp:revision>
  <dcterms:created xsi:type="dcterms:W3CDTF">2014-05-07T17:40:56Z</dcterms:created>
  <dcterms:modified xsi:type="dcterms:W3CDTF">2014-06-03T21:01:25Z</dcterms:modified>
</cp:coreProperties>
</file>