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28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charts/colors31.xml" ContentType="application/vnd.ms-office.chartcolorstyle+xml"/>
  <Override PartName="/ppt/charts/chart32.xml" ContentType="application/vnd.openxmlformats-officedocument.drawingml.chart+xml"/>
  <Override PartName="/ppt/theme/themeOverride31.xml" ContentType="application/vnd.openxmlformats-officedocument.themeOverride+xml"/>
  <Override PartName="/ppt/charts/colors32.xml" ContentType="application/vnd.ms-office.chartcolorstyle+xml"/>
  <Override PartName="/ppt/charts/style32.xml" ContentType="application/vnd.ms-office.chartstyle+xml"/>
  <Override PartName="/ppt/theme/themeOverride32.xml" ContentType="application/vnd.openxmlformats-officedocument.themeOverride+xml"/>
  <Override PartName="/ppt/charts/chart31.xml" ContentType="application/vnd.openxmlformats-officedocument.drawingml.chart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theme/themeOverride26.xml" ContentType="application/vnd.openxmlformats-officedocument.themeOverride+xml"/>
  <Override PartName="/ppt/charts/colors26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theme/themeOverride29.xml" ContentType="application/vnd.openxmlformats-officedocument.themeOverride+xml"/>
  <Override PartName="/ppt/charts/colors29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style31.xml" ContentType="application/vnd.ms-office.chartstyle+xml"/>
  <Override PartName="/ppt/charts/colors25.xml" ContentType="application/vnd.ms-office.chartcolorstyle+xml"/>
  <Override PartName="/ppt/charts/chart33.xml" ContentType="application/vnd.openxmlformats-officedocument.drawingml.chart+xml"/>
  <Override PartName="/ppt/theme/themeOverride33.xml" ContentType="application/vnd.openxmlformats-officedocument.themeOverride+xml"/>
  <Override PartName="/ppt/charts/colors33.xml" ContentType="application/vnd.ms-office.chartcolorstyle+xml"/>
  <Override PartName="/ppt/charts/style33.xml" ContentType="application/vnd.ms-office.chartstyle+xml"/>
  <Override PartName="/ppt/charts/chart22.xml" ContentType="application/vnd.openxmlformats-officedocument.drawingml.chart+xml"/>
  <Override PartName="/ppt/charts/chart2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theme/themeOverride7.xml" ContentType="application/vnd.openxmlformats-officedocument.themeOverride+xml"/>
  <Override PartName="/ppt/charts/colors7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style2.xml" ContentType="application/vnd.ms-office.chartstyle+xml"/>
  <Override PartName="/ppt/charts/chart2.xml" ContentType="application/vnd.openxmlformats-officedocument.drawingml.char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style25.xml" ContentType="application/vnd.ms-office.chartstyle+xml"/>
  <Override PartName="/ppt/charts/colors9.xml" ContentType="application/vnd.ms-office.chartcolorstyle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19.xml" ContentType="application/vnd.openxmlformats-officedocument.drawingml.chart+xml"/>
  <Override PartName="/ppt/theme/themeOverride18.xml" ContentType="application/vnd.openxmlformats-officedocument.themeOverride+xml"/>
  <Override PartName="/ppt/charts/colors18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3.xml" ContentType="application/vnd.openxmlformats-officedocument.drawingml.chart+xml"/>
  <Override PartName="/ppt/theme/themeOverride22.xml" ContentType="application/vnd.openxmlformats-officedocument.themeOverride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style22.xml" ContentType="application/vnd.ms-office.chartstyle+xml"/>
  <Override PartName="/ppt/charts/colors22.xml" ContentType="application/vnd.ms-office.chartcolorstyle+xml"/>
  <Override PartName="/ppt/theme/themeOverride9.xml" ContentType="application/vnd.openxmlformats-officedocument.themeOverride+xml"/>
  <Override PartName="/ppt/charts/colors16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olors11.xml" ContentType="application/vnd.ms-office.chartcolorstyle+xml"/>
  <Override PartName="/ppt/charts/style11.xml" ContentType="application/vnd.ms-office.chartstyle+xml"/>
  <Override PartName="/ppt/charts/chart11.xml" ContentType="application/vnd.openxmlformats-officedocument.drawingml.chart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theme/themeOverride16.xml" ContentType="application/vnd.openxmlformats-officedocument.themeOverride+xml"/>
  <Override PartName="/ppt/charts/chart13.xml" ContentType="application/vnd.openxmlformats-officedocument.drawingml.chart+xml"/>
  <Override PartName="/ppt/charts/colors13.xml" ContentType="application/vnd.ms-office.chartcolorstyle+xml"/>
  <Override PartName="/ppt/charts/style13.xml" ContentType="application/vnd.ms-office.chartstyle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hart15.xml" ContentType="application/vnd.openxmlformats-officedocument.drawingml.chart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style14.xml" ContentType="application/vnd.ms-office.chartstyle+xml"/>
  <Override PartName="/ppt/theme/themeOverride14.xml" ContentType="application/vnd.openxmlformats-officedocument.themeOverride+xml"/>
  <Override PartName="/ppt/charts/colors14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50" r:id="rId2"/>
    <p:sldMasterId id="2147484154" r:id="rId3"/>
  </p:sldMasterIdLst>
  <p:notesMasterIdLst>
    <p:notesMasterId r:id="rId33"/>
  </p:notesMasterIdLst>
  <p:sldIdLst>
    <p:sldId id="389" r:id="rId4"/>
    <p:sldId id="422" r:id="rId5"/>
    <p:sldId id="425" r:id="rId6"/>
    <p:sldId id="426" r:id="rId7"/>
    <p:sldId id="427" r:id="rId8"/>
    <p:sldId id="428" r:id="rId9"/>
    <p:sldId id="429" r:id="rId10"/>
    <p:sldId id="450" r:id="rId11"/>
    <p:sldId id="430" r:id="rId12"/>
    <p:sldId id="431" r:id="rId13"/>
    <p:sldId id="440" r:id="rId14"/>
    <p:sldId id="432" r:id="rId15"/>
    <p:sldId id="433" r:id="rId16"/>
    <p:sldId id="451" r:id="rId17"/>
    <p:sldId id="434" r:id="rId18"/>
    <p:sldId id="435" r:id="rId19"/>
    <p:sldId id="436" r:id="rId20"/>
    <p:sldId id="437" r:id="rId21"/>
    <p:sldId id="445" r:id="rId22"/>
    <p:sldId id="438" r:id="rId23"/>
    <p:sldId id="441" r:id="rId24"/>
    <p:sldId id="442" r:id="rId25"/>
    <p:sldId id="449" r:id="rId26"/>
    <p:sldId id="443" r:id="rId27"/>
    <p:sldId id="446" r:id="rId28"/>
    <p:sldId id="447" r:id="rId29"/>
    <p:sldId id="439" r:id="rId30"/>
    <p:sldId id="448" r:id="rId31"/>
    <p:sldId id="424" r:id="rId32"/>
  </p:sldIdLst>
  <p:sldSz cx="9144000" cy="6858000" type="screen4x3"/>
  <p:notesSz cx="6797675" cy="9928225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1ED"/>
    <a:srgbClr val="990033"/>
    <a:srgbClr val="EAA446"/>
    <a:srgbClr val="0C4F85"/>
    <a:srgbClr val="8DBA5C"/>
    <a:srgbClr val="A7A096"/>
    <a:srgbClr val="C66B3F"/>
    <a:srgbClr val="9B4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787" autoAdjust="0"/>
    <p:restoredTop sz="91252" autoAdjust="0"/>
  </p:normalViewPr>
  <p:slideViewPr>
    <p:cSldViewPr>
      <p:cViewPr varScale="1">
        <p:scale>
          <a:sx n="132" d="100"/>
          <a:sy n="132" d="100"/>
        </p:scale>
        <p:origin x="1794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438" y="244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2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2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../embeddings/oleObject3.bin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Hoja_de_c_lculo_de_Microsoft_Excel9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Hoja_de_c_lculo_de_Microsoft_Excel10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Hoja_de_c_lculo_de_Microsoft_Excel11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Hoja_de_c_lculo_de_Microsoft_Excel12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../embeddings/oleObject4.bin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1000i\Downloads\ANALISIS-BASICO-FOLTE-EMILIO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1000i\Downloads\ANALISIS-BASICO-FOLTE-EMILIO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Hoja_de_c_lculo_de_Microsoft_Excel13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../embeddings/oleObject5.bin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../embeddings/oleObject6.bin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../embeddings/oleObject7.bin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file:///C:\Users\1000i\Downloads\ANALISIS-BASICO-FOLTE-EMILIO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file:///C:\Users\1000i\Downloads\ANALISIS-BASICO-FOLTE-EMILIO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../embeddings/oleObject8.bin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../embeddings/oleObject9.bin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../embeddings/oleObject10.bin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../embeddings/oleObject11.bin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../embeddings/oleObject1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../embeddings/oleObject13.bin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../embeddings/oleObject14.bin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../embeddings/oleObject15.bin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../embeddings/oleObject16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1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142430257549826E-2"/>
          <c:y val="9.1825240721187446E-2"/>
          <c:w val="0.4293859555175541"/>
          <c:h val="0.8163495185576250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C71-4B8A-9D42-1C8CA49854C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C71-4B8A-9D42-1C8CA49854CD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C71-4B8A-9D42-1C8CA49854CD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C71-4B8A-9D42-1C8CA49854CD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C71-4B8A-9D42-1C8CA49854CD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C71-4B8A-9D42-1C8CA49854CD}"/>
              </c:ext>
            </c:extLst>
          </c:dPt>
          <c:dPt>
            <c:idx val="6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C71-4B8A-9D42-1C8CA49854CD}"/>
              </c:ext>
            </c:extLst>
          </c:dPt>
          <c:dPt>
            <c:idx val="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C71-4B8A-9D42-1C8CA49854CD}"/>
              </c:ext>
            </c:extLst>
          </c:dPt>
          <c:dPt>
            <c:idx val="8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C71-4B8A-9D42-1C8CA49854CD}"/>
              </c:ext>
            </c:extLst>
          </c:dPt>
          <c:dPt>
            <c:idx val="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C71-4B8A-9D42-1C8CA49854CD}"/>
              </c:ext>
            </c:extLst>
          </c:dPt>
          <c:dPt>
            <c:idx val="10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C71-4B8A-9D42-1C8CA49854CD}"/>
              </c:ext>
            </c:extLst>
          </c:dPt>
          <c:dPt>
            <c:idx val="11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C71-4B8A-9D42-1C8CA49854CD}"/>
              </c:ext>
            </c:extLst>
          </c:dPt>
          <c:dPt>
            <c:idx val="12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C71-4B8A-9D42-1C8CA49854CD}"/>
              </c:ext>
            </c:extLst>
          </c:dPt>
          <c:dPt>
            <c:idx val="1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8C71-4B8A-9D42-1C8CA49854CD}"/>
              </c:ext>
            </c:extLst>
          </c:dPt>
          <c:dPt>
            <c:idx val="1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8C71-4B8A-9D42-1C8CA49854CD}"/>
              </c:ext>
            </c:extLst>
          </c:dPt>
          <c:dPt>
            <c:idx val="15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8C71-4B8A-9D42-1C8CA49854CD}"/>
              </c:ext>
            </c:extLst>
          </c:dPt>
          <c:dPt>
            <c:idx val="16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8C71-4B8A-9D42-1C8CA49854CD}"/>
              </c:ext>
            </c:extLst>
          </c:dPt>
          <c:dPt>
            <c:idx val="17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8C71-4B8A-9D42-1C8CA49854CD}"/>
              </c:ext>
            </c:extLst>
          </c:dPt>
          <c:dPt>
            <c:idx val="18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5-8C71-4B8A-9D42-1C8CA49854CD}"/>
              </c:ext>
            </c:extLst>
          </c:dPt>
          <c:dPt>
            <c:idx val="1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7-8C71-4B8A-9D42-1C8CA49854CD}"/>
              </c:ext>
            </c:extLst>
          </c:dPt>
          <c:dPt>
            <c:idx val="20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9-8C71-4B8A-9D42-1C8CA49854CD}"/>
              </c:ext>
            </c:extLst>
          </c:dPt>
          <c:dPt>
            <c:idx val="21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B-8C71-4B8A-9D42-1C8CA49854CD}"/>
              </c:ext>
            </c:extLst>
          </c:dPt>
          <c:dPt>
            <c:idx val="22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D-8C71-4B8A-9D42-1C8CA49854CD}"/>
              </c:ext>
            </c:extLst>
          </c:dPt>
          <c:dPt>
            <c:idx val="23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F-8C71-4B8A-9D42-1C8CA49854CD}"/>
              </c:ext>
            </c:extLst>
          </c:dPt>
          <c:dPt>
            <c:idx val="24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1-8C71-4B8A-9D42-1C8CA49854CD}"/>
              </c:ext>
            </c:extLst>
          </c:dPt>
          <c:dPt>
            <c:idx val="25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3-8C71-4B8A-9D42-1C8CA49854CD}"/>
              </c:ext>
            </c:extLst>
          </c:dPt>
          <c:dPt>
            <c:idx val="26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5-8C71-4B8A-9D42-1C8CA49854CD}"/>
              </c:ext>
            </c:extLst>
          </c:dPt>
          <c:dPt>
            <c:idx val="27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37-8C71-4B8A-9D42-1C8CA49854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GRAFICA!$A$1:$A$28</c:f>
              <c:strCache>
                <c:ptCount val="28"/>
                <c:pt idx="0">
                  <c:v>MOOC</c:v>
                </c:pt>
                <c:pt idx="1">
                  <c:v>LMS</c:v>
                </c:pt>
                <c:pt idx="2">
                  <c:v>FORMACIÓN DEL PROFESORADO</c:v>
                </c:pt>
                <c:pt idx="3">
                  <c:v>UNIDAD DE APOYO A LA INNOVACIÓN DOCENTE (UAID)</c:v>
                </c:pt>
                <c:pt idx="4">
                  <c:v>PRODUCCIÓN CONTENIDOS AUDIOVISUALES (EDUCATIVOS)</c:v>
                </c:pt>
                <c:pt idx="5">
                  <c:v>REPOSITORIO DE CONTENIDOS (EDUCATIVOS)</c:v>
                </c:pt>
                <c:pt idx="6">
                  <c:v>HERRAMIENTAS COLABORATIVAS</c:v>
                </c:pt>
                <c:pt idx="7">
                  <c:v>PROPIEDAD INTELECTUAL</c:v>
                </c:pt>
                <c:pt idx="8">
                  <c:v>USABILIDAD Y ACCESIBILIDAD</c:v>
                </c:pt>
                <c:pt idx="9">
                  <c:v>HERRAMIENTAS DE PLAGIO</c:v>
                </c:pt>
                <c:pt idx="10">
                  <c:v>NORMATIVA INNOVACIÓN DOCENTE</c:v>
                </c:pt>
                <c:pt idx="11">
                  <c:v>PROCTORING</c:v>
                </c:pt>
                <c:pt idx="12">
                  <c:v>GAMES Y GAMIFICACIÓN</c:v>
                </c:pt>
                <c:pt idx="13">
                  <c:v>MOBILE LEARNING</c:v>
                </c:pt>
                <c:pt idx="14">
                  <c:v>RETORNO PROFESORADO</c:v>
                </c:pt>
                <c:pt idx="15">
                  <c:v>PRODUCCION VIDEO ENRIQUECIDO/AUTOMATIZACIÓN GENERACIÓN</c:v>
                </c:pt>
                <c:pt idx="16">
                  <c:v>AUGMENTED &amp; VIRTUAL REALITY</c:v>
                </c:pt>
                <c:pt idx="17">
                  <c:v>ADAPTIVE LEARNING</c:v>
                </c:pt>
                <c:pt idx="18">
                  <c:v>DIGITAL ASSESSMENT/BADGES TO ACCREDIT LEARNING</c:v>
                </c:pt>
                <c:pt idx="19">
                  <c:v>LEARNING ANALYTICS</c:v>
                </c:pt>
                <c:pt idx="20">
                  <c:v>ESTÁNDARES</c:v>
                </c:pt>
                <c:pt idx="21">
                  <c:v>ACTIVE LEARNING</c:v>
                </c:pt>
                <c:pt idx="22">
                  <c:v>FLIPPED CLASSROOM</c:v>
                </c:pt>
                <c:pt idx="23">
                  <c:v>COMPETENCIA DIGITAL</c:v>
                </c:pt>
                <c:pt idx="24">
                  <c:v>PLANES DE COMUNICACIÓN</c:v>
                </c:pt>
                <c:pt idx="25">
                  <c:v>PARTICIPACIÓN DEL ALUMNADO EN EL PROCESO DE IMPLANTACIÓN TIC</c:v>
                </c:pt>
                <c:pt idx="26">
                  <c:v>MAKERSPACES</c:v>
                </c:pt>
                <c:pt idx="27">
                  <c:v>BLOCKCHAIN FOR LEARNING</c:v>
                </c:pt>
              </c:strCache>
            </c:strRef>
          </c:cat>
          <c:val>
            <c:numRef>
              <c:f>GRAFICA!$B$1:$B$28</c:f>
              <c:numCache>
                <c:formatCode>General</c:formatCode>
                <c:ptCount val="28"/>
                <c:pt idx="0">
                  <c:v>17</c:v>
                </c:pt>
                <c:pt idx="1">
                  <c:v>14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38-8C71-4B8A-9D42-1C8CA4985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608422953116971"/>
          <c:y val="4.9362799943742507E-2"/>
          <c:w val="0.49550235697031436"/>
          <c:h val="0.901274400112515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  <c:showDLblsOverMax val="1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3038125787442055E-2"/>
          <c:y val="3.6063990050885321E-2"/>
          <c:w val="0.84692126406758583"/>
          <c:h val="0.61985457793408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6B-40D6-8519-04153732F78F}"/>
              </c:ext>
            </c:extLst>
          </c:dPt>
          <c:cat>
            <c:strRef>
              <c:f>'[ANALISIS-BASICO-FOLTE-EMILIO.xlsx]LMS'!$A$1:$F$1</c:f>
              <c:strCache>
                <c:ptCount val="6"/>
                <c:pt idx="0">
                  <c:v>Moodle </c:v>
                </c:pt>
                <c:pt idx="1">
                  <c:v>Blackboard </c:v>
                </c:pt>
                <c:pt idx="2">
                  <c:v>Canvas </c:v>
                </c:pt>
                <c:pt idx="3">
                  <c:v>Sakai </c:v>
                </c:pt>
                <c:pt idx="4">
                  <c:v>ILIAS </c:v>
                </c:pt>
                <c:pt idx="5">
                  <c:v>Otro</c:v>
                </c:pt>
              </c:strCache>
            </c:strRef>
          </c:cat>
          <c:val>
            <c:numRef>
              <c:f>'[ANALISIS-BASICO-FOLTE-EMILIO.xlsx]LMS'!$A$2:$F$2</c:f>
              <c:numCache>
                <c:formatCode>General</c:formatCode>
                <c:ptCount val="6"/>
                <c:pt idx="0">
                  <c:v>36</c:v>
                </c:pt>
                <c:pt idx="1">
                  <c:v>7</c:v>
                </c:pt>
                <c:pt idx="2">
                  <c:v>0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6B-40D6-8519-04153732F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810744"/>
        <c:axId val="491808784"/>
      </c:barChart>
      <c:catAx>
        <c:axId val="4918107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1808784"/>
        <c:crosses val="autoZero"/>
        <c:auto val="1"/>
        <c:lblAlgn val="ctr"/>
        <c:lblOffset val="100"/>
        <c:noMultiLvlLbl val="0"/>
      </c:catAx>
      <c:valAx>
        <c:axId val="4918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181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/>
      </a:pPr>
      <a:endParaRPr lang="es-E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'[ANALISIS-BASICO-FOLTE-EMILIO.xlsx]MODALIDADES'!$A$2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'[ANALISIS-BASICO-FOLTE-EMILIO.xlsx]MODALIDADES'!$B$1:$F$1</c:f>
              <c:strCache>
                <c:ptCount val="5"/>
                <c:pt idx="0">
                  <c:v>Apoyo a docencia presencial </c:v>
                </c:pt>
                <c:pt idx="1">
                  <c:v>Semipresencial o b-Learning </c:v>
                </c:pt>
                <c:pt idx="2">
                  <c:v>Educación a distancia </c:v>
                </c:pt>
                <c:pt idx="3">
                  <c:v>Virtual o e-Learning </c:v>
                </c:pt>
                <c:pt idx="4">
                  <c:v>Educación en abierto </c:v>
                </c:pt>
              </c:strCache>
            </c:strRef>
          </c:cat>
          <c:val>
            <c:numRef>
              <c:f>'[ANALISIS-BASICO-FOLTE-EMILIO.xlsx]MODALIDADES'!$B$2:$F$2</c:f>
              <c:numCache>
                <c:formatCode>General</c:formatCode>
                <c:ptCount val="5"/>
                <c:pt idx="0">
                  <c:v>45</c:v>
                </c:pt>
                <c:pt idx="1">
                  <c:v>46</c:v>
                </c:pt>
                <c:pt idx="2">
                  <c:v>30</c:v>
                </c:pt>
                <c:pt idx="3">
                  <c:v>41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F3-46FB-8F9F-2D4F8F5A9315}"/>
            </c:ext>
          </c:extLst>
        </c:ser>
        <c:ser>
          <c:idx val="1"/>
          <c:order val="1"/>
          <c:tx>
            <c:strRef>
              <c:f>'[ANALISIS-BASICO-FOLTE-EMILIO.xlsx]MODALIDADES'!$A$3</c:f>
              <c:strCache>
                <c:ptCount val="1"/>
                <c:pt idx="0">
                  <c:v>En otro LMS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'[ANALISIS-BASICO-FOLTE-EMILIO.xlsx]MODALIDADES'!$B$1:$F$1</c:f>
              <c:strCache>
                <c:ptCount val="5"/>
                <c:pt idx="0">
                  <c:v>Apoyo a docencia presencial </c:v>
                </c:pt>
                <c:pt idx="1">
                  <c:v>Semipresencial o b-Learning </c:v>
                </c:pt>
                <c:pt idx="2">
                  <c:v>Educación a distancia </c:v>
                </c:pt>
                <c:pt idx="3">
                  <c:v>Virtual o e-Learning </c:v>
                </c:pt>
                <c:pt idx="4">
                  <c:v>Educación en abierto </c:v>
                </c:pt>
              </c:strCache>
            </c:strRef>
          </c:cat>
          <c:val>
            <c:numRef>
              <c:f>'[ANALISIS-BASICO-FOLTE-EMILIO.xlsx]MODALIDADES'!$B$3:$F$3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F3-46FB-8F9F-2D4F8F5A9315}"/>
            </c:ext>
          </c:extLst>
        </c:ser>
        <c:ser>
          <c:idx val="2"/>
          <c:order val="2"/>
          <c:tx>
            <c:strRef>
              <c:f>'[ANALISIS-BASICO-FOLTE-EMILIO.xlsx]MODALIDADES'!$A$4</c:f>
              <c:strCache>
                <c:ptCount val="1"/>
                <c:pt idx="0">
                  <c:v>No se Implementa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'[ANALISIS-BASICO-FOLTE-EMILIO.xlsx]MODALIDADES'!$B$1:$F$1</c:f>
              <c:strCache>
                <c:ptCount val="5"/>
                <c:pt idx="0">
                  <c:v>Apoyo a docencia presencial </c:v>
                </c:pt>
                <c:pt idx="1">
                  <c:v>Semipresencial o b-Learning </c:v>
                </c:pt>
                <c:pt idx="2">
                  <c:v>Educación a distancia </c:v>
                </c:pt>
                <c:pt idx="3">
                  <c:v>Virtual o e-Learning </c:v>
                </c:pt>
                <c:pt idx="4">
                  <c:v>Educación en abierto </c:v>
                </c:pt>
              </c:strCache>
            </c:strRef>
          </c:cat>
          <c:val>
            <c:numRef>
              <c:f>'[ANALISIS-BASICO-FOLTE-EMILIO.xlsx]MODALIDADES'!$B$4:$F$4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F3-46FB-8F9F-2D4F8F5A93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1815056"/>
        <c:axId val="491807216"/>
      </c:barChart>
      <c:catAx>
        <c:axId val="491815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1807216"/>
        <c:crosses val="autoZero"/>
        <c:auto val="1"/>
        <c:lblAlgn val="ctr"/>
        <c:lblOffset val="100"/>
        <c:noMultiLvlLbl val="0"/>
      </c:catAx>
      <c:valAx>
        <c:axId val="49180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181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Instituciones con Repositorio de Contenidos Educativos (RCE)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64-4040-990B-48983F2FA0C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64-4040-990B-48983F2FA0C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64-4040-990B-48983F2FA0C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564-4040-990B-48983F2FA0C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564-4040-990B-48983F2FA0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14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6E-4CE1-83CA-A6DB436828E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9665451450121818"/>
          <c:y val="0.21832296799881792"/>
          <c:w val="0.23024702865644972"/>
          <c:h val="0.38580239066810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Instituciones con RCE conectado al LMS</a:t>
            </a:r>
          </a:p>
        </c:rich>
      </c:tx>
      <c:layout>
        <c:manualLayout>
          <c:xMode val="edge"/>
          <c:yMode val="edge"/>
          <c:x val="0.11674317932928087"/>
          <c:y val="7.4747473126089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29-48BF-B632-9C9846C094B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29-48BF-B632-9C9846C094B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29-48BF-B632-9C9846C094B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C29-48BF-B632-9C9846C094B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C29-48BF-B632-9C9846C094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8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C4-44AA-A014-46F8A471259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/>
              <a:t>Intituciones que producen Contenidos Audiovisuales Avanzados (360, RA, RV, etc.)</a:t>
            </a:r>
          </a:p>
        </c:rich>
      </c:tx>
      <c:layout>
        <c:manualLayout>
          <c:xMode val="edge"/>
          <c:yMode val="edge"/>
          <c:x val="0.17275839721512423"/>
          <c:y val="8.67939872952738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DA-4663-98E3-490F475B19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DA-4663-98E3-490F475B19B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DA-4663-98E3-490F475B19B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DA-4663-98E3-490F475B19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DA-4663-98E3-490F475B19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8</c:v>
                </c:pt>
                <c:pt idx="1">
                  <c:v>1</c:v>
                </c:pt>
                <c:pt idx="2">
                  <c:v>30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6DA-4663-98E3-490F475B19B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 dirty="0"/>
              <a:t>Instituciones con Sistema de grabación automática de clases y/o contenidos enriquecidos </a:t>
            </a:r>
            <a:r>
              <a:rPr lang="es-ES" sz="1600" i="1" baseline="0" dirty="0" err="1"/>
              <a:t>MultiStream</a:t>
            </a:r>
            <a:endParaRPr lang="es-ES" sz="1600" i="1" baseline="0" dirty="0"/>
          </a:p>
        </c:rich>
      </c:tx>
      <c:layout>
        <c:manualLayout>
          <c:xMode val="edge"/>
          <c:yMode val="edge"/>
          <c:x val="0.11140324686145983"/>
          <c:y val="5.26963494292733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Instituciones con Sistema de grabación automática de clases y/o contenidos enriquecidos MultiStream</c:v>
                </c:pt>
              </c:strCache>
            </c:strRef>
          </c:tx>
          <c:spPr>
            <a:ln w="28575"/>
          </c:spPr>
          <c:dPt>
            <c:idx val="0"/>
            <c:bubble3D val="0"/>
            <c:spPr>
              <a:solidFill>
                <a:schemeClr val="accent1"/>
              </a:solidFill>
              <a:ln w="28575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28575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28575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28575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28575">
                <a:solidFill>
                  <a:schemeClr val="lt1"/>
                </a:solidFill>
              </a:ln>
              <a:effectLst/>
            </c:spPr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Hoja1!$A$2:$A$6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30</c:v>
                </c:pt>
                <c:pt idx="3">
                  <c:v>60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47-452E-9625-611EC93C6B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4813597100322182"/>
          <c:y val="0.28103336589328243"/>
          <c:w val="0.2436095642150872"/>
          <c:h val="0.31412784490724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 dirty="0"/>
              <a:t>Instituciones </a:t>
            </a:r>
            <a:r>
              <a:rPr lang="es-ES" sz="1600" baseline="0" dirty="0" smtClean="0"/>
              <a:t>que usan </a:t>
            </a:r>
            <a:r>
              <a:rPr lang="es-ES" sz="1600" i="1" u="none" baseline="0" dirty="0" err="1" smtClean="0"/>
              <a:t>Flipped</a:t>
            </a:r>
            <a:r>
              <a:rPr lang="es-ES" sz="1600" i="1" u="none" baseline="0" dirty="0" smtClean="0"/>
              <a:t> </a:t>
            </a:r>
            <a:r>
              <a:rPr lang="es-ES" sz="1600" i="1" u="none" baseline="0" dirty="0" err="1" smtClean="0"/>
              <a:t>Classroom</a:t>
            </a:r>
            <a:endParaRPr lang="es-ES" sz="1600" i="1" u="none" baseline="0" dirty="0"/>
          </a:p>
        </c:rich>
      </c:tx>
      <c:layout>
        <c:manualLayout>
          <c:xMode val="edge"/>
          <c:yMode val="edge"/>
          <c:x val="9.233497865316552E-2"/>
          <c:y val="1.28268576218803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14-44D3-9BA5-C55E2CD0B7B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14-44D3-9BA5-C55E2CD0B7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14-44D3-9BA5-C55E2CD0B7B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514-44D3-9BA5-C55E2CD0B7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514-44D3-9BA5-C55E2CD0B7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15</c:v>
                </c:pt>
                <c:pt idx="1">
                  <c:v>2</c:v>
                </c:pt>
                <c:pt idx="2">
                  <c:v>12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7A-481D-91D7-641DAA0595B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0386519553382954"/>
          <c:y val="0.1959981719202917"/>
          <c:w val="0.24296623291856462"/>
          <c:h val="0.46778992149020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 dirty="0"/>
              <a:t>Instituciones </a:t>
            </a:r>
            <a:r>
              <a:rPr lang="es-ES" sz="1600" baseline="0" dirty="0" smtClean="0"/>
              <a:t>que fomentan el </a:t>
            </a:r>
            <a:r>
              <a:rPr lang="es-ES" sz="1600" i="1" baseline="0" dirty="0" smtClean="0"/>
              <a:t>Mobile </a:t>
            </a:r>
            <a:r>
              <a:rPr lang="es-ES" sz="1600" i="1" baseline="0" dirty="0" err="1"/>
              <a:t>Learning</a:t>
            </a:r>
            <a:endParaRPr lang="es-ES" sz="1600" i="1" baseline="0" dirty="0"/>
          </a:p>
        </c:rich>
      </c:tx>
      <c:layout>
        <c:manualLayout>
          <c:xMode val="edge"/>
          <c:yMode val="edge"/>
          <c:x val="0.1146329985244206"/>
          <c:y val="1.48273374071540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50-4501-B26A-1A4CA746F1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50-4501-B26A-1A4CA746F10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50-4501-B26A-1A4CA746F10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50-4501-B26A-1A4CA746F10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350-4501-B26A-1A4CA746F1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15</c:v>
                </c:pt>
                <c:pt idx="3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2D-44CD-9E8A-58D85C30940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'[ANALISIS-BASICO-FOLTE-EMILIO.xlsx]MOBILE'!$A$1:$D$1</c:f>
              <c:strCache>
                <c:ptCount val="4"/>
                <c:pt idx="0">
                  <c:v>LMS</c:v>
                </c:pt>
                <c:pt idx="1">
                  <c:v>appTUI o similar</c:v>
                </c:pt>
                <c:pt idx="2">
                  <c:v>BYOD</c:v>
                </c:pt>
                <c:pt idx="3">
                  <c:v>Otros</c:v>
                </c:pt>
              </c:strCache>
            </c:strRef>
          </c:cat>
          <c:val>
            <c:numRef>
              <c:f>'[ANALISIS-BASICO-FOLTE-EMILIO.xlsx]MOBILE'!$A$2:$D$2</c:f>
              <c:numCache>
                <c:formatCode>General</c:formatCode>
                <c:ptCount val="4"/>
                <c:pt idx="0">
                  <c:v>21</c:v>
                </c:pt>
                <c:pt idx="1">
                  <c:v>4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F2-4198-9AA7-F24E0196AA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20772208"/>
        <c:axId val="420780440"/>
      </c:barChart>
      <c:catAx>
        <c:axId val="42077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0780440"/>
        <c:crosses val="autoZero"/>
        <c:auto val="1"/>
        <c:lblAlgn val="ctr"/>
        <c:lblOffset val="100"/>
        <c:noMultiLvlLbl val="0"/>
      </c:catAx>
      <c:valAx>
        <c:axId val="42078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2077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 dirty="0"/>
              <a:t>Instituciones </a:t>
            </a:r>
            <a:r>
              <a:rPr lang="es-ES" sz="1600" baseline="0" dirty="0" smtClean="0"/>
              <a:t>que usan </a:t>
            </a:r>
            <a:r>
              <a:rPr lang="es-ES" sz="1600" i="1" baseline="0" dirty="0" err="1" smtClean="0"/>
              <a:t>Adaptive</a:t>
            </a:r>
            <a:r>
              <a:rPr lang="es-ES" sz="1600" i="1" baseline="0" dirty="0" smtClean="0"/>
              <a:t> </a:t>
            </a:r>
            <a:r>
              <a:rPr lang="es-ES" sz="1600" i="1" baseline="0" dirty="0" err="1" smtClean="0"/>
              <a:t>Learning</a:t>
            </a:r>
            <a:r>
              <a:rPr lang="es-ES" sz="1600" baseline="0" dirty="0" smtClean="0"/>
              <a:t> </a:t>
            </a:r>
            <a:r>
              <a:rPr lang="es-ES" sz="1600" baseline="0" dirty="0"/>
              <a:t>en su LMS</a:t>
            </a:r>
          </a:p>
        </c:rich>
      </c:tx>
      <c:layout>
        <c:manualLayout>
          <c:xMode val="edge"/>
          <c:yMode val="edge"/>
          <c:x val="1.6646227342261104E-2"/>
          <c:y val="9.20432820850875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718-4462-8BA1-E2955C3650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718-4462-8BA1-E2955C3650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718-4462-8BA1-E2955C3650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718-4462-8BA1-E2955C36500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718-4462-8BA1-E2955C3650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15</c:v>
                </c:pt>
                <c:pt idx="1">
                  <c:v>2</c:v>
                </c:pt>
                <c:pt idx="2">
                  <c:v>27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D2-4EFB-95FA-A7E92DEF071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7945937880381502"/>
          <c:y val="0.37659472627600948"/>
          <c:w val="0.32054056984990192"/>
          <c:h val="0.446027083928989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Instituciones con Plan </a:t>
            </a:r>
            <a:r>
              <a:rPr lang="es-ES" dirty="0" smtClean="0"/>
              <a:t>de Innovación Docente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FD-4AC4-9D0F-C1BC021E5B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FD-4AC4-9D0F-C1BC021E5B9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FD-4AC4-9D0F-C1BC021E5B9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FD-4AC4-9D0F-C1BC021E5B9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FD-4AC4-9D0F-C1BC021E5B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DINAMICO'!$A$2:$A$7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DINAMICO'!$B$2:$B$7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5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96-49B3-885D-67FD7C2B887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1846588072492656"/>
          <c:y val="0.19542061751592815"/>
          <c:w val="0.2770689887623381"/>
          <c:h val="0.38854378499007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 dirty="0"/>
              <a:t>Instituciones con políticas o iniciativas de </a:t>
            </a:r>
            <a:r>
              <a:rPr lang="es-ES" sz="1600" i="1" baseline="0" dirty="0" err="1"/>
              <a:t>Learning</a:t>
            </a:r>
            <a:r>
              <a:rPr lang="es-ES" sz="1600" i="1" baseline="0" dirty="0"/>
              <a:t> </a:t>
            </a:r>
            <a:r>
              <a:rPr lang="es-ES" sz="1600" i="1" baseline="0" dirty="0" err="1"/>
              <a:t>Analytics</a:t>
            </a:r>
            <a:r>
              <a:rPr lang="es-ES" sz="1600" baseline="0" dirty="0"/>
              <a:t> o </a:t>
            </a:r>
            <a:r>
              <a:rPr lang="es-ES" sz="1600" i="1" baseline="0" dirty="0"/>
              <a:t>Data Lake</a:t>
            </a:r>
          </a:p>
        </c:rich>
      </c:tx>
      <c:layout>
        <c:manualLayout>
          <c:xMode val="edge"/>
          <c:yMode val="edge"/>
          <c:x val="0.1516385457976489"/>
          <c:y val="8.81413315019453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2B-4A1D-9941-CFA56A539A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2B-4A1D-9941-CFA56A539A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2B-4A1D-9941-CFA56A539A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2B-4A1D-9941-CFA56A539A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92B-4A1D-9941-CFA56A539A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18</c:v>
                </c:pt>
                <c:pt idx="1">
                  <c:v>2</c:v>
                </c:pt>
                <c:pt idx="2">
                  <c:v>19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67-4988-B8AF-FC4354CCD17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 dirty="0"/>
              <a:t>Instituciones rediseñando espacios físicos que fomenten el </a:t>
            </a:r>
            <a:r>
              <a:rPr lang="es-ES" sz="1600" i="1" baseline="0" dirty="0"/>
              <a:t>Active </a:t>
            </a:r>
            <a:r>
              <a:rPr lang="es-ES" sz="1600" i="1" baseline="0" dirty="0" err="1"/>
              <a:t>Learning</a:t>
            </a:r>
            <a:endParaRPr lang="es-ES" sz="1600" i="1" baseline="0" dirty="0"/>
          </a:p>
        </c:rich>
      </c:tx>
      <c:layout>
        <c:manualLayout>
          <c:xMode val="edge"/>
          <c:yMode val="edge"/>
          <c:x val="0.14140651038773469"/>
          <c:y val="0.100895325386312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AA-4946-AA19-DAA0CC2AE1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AA-4946-AA19-DAA0CC2AE1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AA-4946-AA19-DAA0CC2AE1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4AA-4946-AA19-DAA0CC2AE1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4AA-4946-AA19-DAA0CC2AE123}"/>
              </c:ext>
            </c:extLst>
          </c:dPt>
          <c:dLbls>
            <c:dLbl>
              <c:idx val="1"/>
              <c:layout>
                <c:manualLayout>
                  <c:x val="-1.67701273932526E-2"/>
                  <c:y val="-3.059109898738418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18</c:v>
                </c:pt>
                <c:pt idx="1">
                  <c:v>3</c:v>
                </c:pt>
                <c:pt idx="2">
                  <c:v>14</c:v>
                </c:pt>
                <c:pt idx="3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AB-4992-BB0E-9DDA21DD777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 dirty="0"/>
              <a:t>Instituciones con espacios habilitados para </a:t>
            </a:r>
            <a:r>
              <a:rPr lang="es-ES" sz="1600" i="1" baseline="0" dirty="0" err="1"/>
              <a:t>Makerspaces</a:t>
            </a:r>
            <a:endParaRPr lang="es-ES" sz="1600" i="1" baseline="0" dirty="0"/>
          </a:p>
        </c:rich>
      </c:tx>
      <c:layout>
        <c:manualLayout>
          <c:xMode val="edge"/>
          <c:yMode val="edge"/>
          <c:x val="0.22002239402593612"/>
          <c:y val="0.103345484617022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EE7-4CC4-AA5E-B36806E889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EE7-4CC4-AA5E-B36806E889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EE7-4CC4-AA5E-B36806E8891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EE7-4CC4-AA5E-B36806E8891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EE7-4CC4-AA5E-B36806E889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21</c:v>
                </c:pt>
                <c:pt idx="3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9C-47A9-9829-E7B8B9225E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 dirty="0"/>
              <a:t>Instituciones </a:t>
            </a:r>
            <a:r>
              <a:rPr lang="es-ES" sz="1600" baseline="0" dirty="0" smtClean="0"/>
              <a:t>que usan </a:t>
            </a:r>
            <a:r>
              <a:rPr lang="es-ES" sz="1600" baseline="0" dirty="0"/>
              <a:t>elementos de </a:t>
            </a:r>
            <a:r>
              <a:rPr lang="es-ES" sz="1600" baseline="0" dirty="0" err="1"/>
              <a:t>gamificación</a:t>
            </a:r>
            <a:endParaRPr lang="es-ES" sz="1600" baseline="0" dirty="0"/>
          </a:p>
        </c:rich>
      </c:tx>
      <c:layout>
        <c:manualLayout>
          <c:xMode val="edge"/>
          <c:yMode val="edge"/>
          <c:x val="7.9049316331570529E-2"/>
          <c:y val="0.100236253772421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98E-489F-9C77-18542651D5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98E-489F-9C77-18542651D5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98E-489F-9C77-18542651D5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98E-489F-9C77-18542651D51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98E-489F-9C77-18542651D5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12</c:v>
                </c:pt>
                <c:pt idx="1">
                  <c:v>1</c:v>
                </c:pt>
                <c:pt idx="2">
                  <c:v>21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FD-4C15-A9BA-4F9D742482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 dirty="0"/>
              <a:t>Instituciones </a:t>
            </a:r>
            <a:r>
              <a:rPr lang="es-ES" sz="1600" baseline="0" dirty="0" smtClean="0"/>
              <a:t>que usan videojuegos </a:t>
            </a:r>
            <a:r>
              <a:rPr lang="es-ES" sz="1600" baseline="0" dirty="0"/>
              <a:t>en la docencia</a:t>
            </a:r>
          </a:p>
        </c:rich>
      </c:tx>
      <c:layout>
        <c:manualLayout>
          <c:xMode val="edge"/>
          <c:yMode val="edge"/>
          <c:x val="8.9444429422160202E-2"/>
          <c:y val="0.104069361739126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19-45D8-9F42-5F660948D84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19-45D8-9F42-5F660948D84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19-45D8-9F42-5F660948D84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19-45D8-9F42-5F660948D84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19-45D8-9F42-5F660948D8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36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D7-40DA-AB59-DDAB983072E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 dirty="0" smtClean="0"/>
              <a:t>Instituciones </a:t>
            </a:r>
            <a:r>
              <a:rPr lang="es-ES" sz="1600" baseline="0" dirty="0"/>
              <a:t>que utilizan técnicas de </a:t>
            </a:r>
            <a:r>
              <a:rPr lang="es-ES" sz="1600" i="1" baseline="0" dirty="0" err="1"/>
              <a:t>Blockchain</a:t>
            </a:r>
            <a:r>
              <a:rPr lang="es-ES" sz="1600" baseline="0" dirty="0"/>
              <a:t> para la acreditación y certificación</a:t>
            </a:r>
          </a:p>
        </c:rich>
      </c:tx>
      <c:layout>
        <c:manualLayout>
          <c:xMode val="edge"/>
          <c:yMode val="edge"/>
          <c:x val="0.11085921008776806"/>
          <c:y val="7.47865731292121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CF8-400B-A62C-093CCF35F7A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CF8-400B-A62C-093CCF35F7A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CF8-400B-A62C-093CCF35F7A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CF8-400B-A62C-093CCF35F7A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CF8-400B-A62C-093CCF35F7AF}"/>
              </c:ext>
            </c:extLst>
          </c:dPt>
          <c:dLbls>
            <c:dLbl>
              <c:idx val="3"/>
              <c:layout>
                <c:manualLayout>
                  <c:x val="-1.0005117895397243E-2"/>
                  <c:y val="0.1233054859500110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7</c:v>
                </c:pt>
                <c:pt idx="1">
                  <c:v>2</c:v>
                </c:pt>
                <c:pt idx="2">
                  <c:v>37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0C-4567-B686-0FA2769B77C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 dirty="0"/>
              <a:t>Instituciones con sistema de </a:t>
            </a:r>
            <a:r>
              <a:rPr lang="es-ES" sz="1600" i="1" baseline="0" dirty="0" err="1"/>
              <a:t>proctoring</a:t>
            </a:r>
            <a:endParaRPr lang="es-ES" sz="1600" i="1" baseline="0" dirty="0"/>
          </a:p>
        </c:rich>
      </c:tx>
      <c:layout>
        <c:manualLayout>
          <c:xMode val="edge"/>
          <c:yMode val="edge"/>
          <c:x val="9.4529644275636024E-2"/>
          <c:y val="1.70873185523542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84-4076-B52F-63028B003A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484-4076-B52F-63028B003A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84-4076-B52F-63028B003A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84-4076-B52F-63028B003A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484-4076-B52F-63028B003A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30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42-4A07-BB33-CA748DA8F2E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9877522673024406"/>
          <c:y val="0.31031243220152277"/>
          <c:w val="0.23487716126789018"/>
          <c:h val="0.43290116096220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600" baseline="0" dirty="0"/>
              <a:t>Instituciones que utilizan herramientas para evaluar la capacidad digital de la institución</a:t>
            </a:r>
          </a:p>
        </c:rich>
      </c:tx>
      <c:layout>
        <c:manualLayout>
          <c:xMode val="edge"/>
          <c:yMode val="edge"/>
          <c:x val="3.7719350464377688E-2"/>
          <c:y val="9.3398153012557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35-4E62-AD2C-74A70DAC447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35-4E62-AD2C-74A70DAC447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35-4E62-AD2C-74A70DAC447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35-4E62-AD2C-74A70DAC447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35-4E62-AD2C-74A70DAC44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14</c:v>
                </c:pt>
                <c:pt idx="1">
                  <c:v>2</c:v>
                </c:pt>
                <c:pt idx="2">
                  <c:v>28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04-4C5A-9741-94E938B81B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64301285057641011"/>
          <c:y val="0.36576706676236348"/>
          <c:w val="0.14271306736906247"/>
          <c:h val="0.371267421009755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6215835701708117"/>
          <c:y val="4.8901792458972554E-2"/>
          <c:w val="0.41482467028636566"/>
          <c:h val="0.831451588625660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335-4B94-B98A-6CB854CB7AE8}"/>
              </c:ext>
            </c:extLst>
          </c:dPt>
          <c:cat>
            <c:strRef>
              <c:f>'[ANALISIS-BASICO-FOLTE-EMILIO.xlsx]COMPETENCIA D'!$N$7:$N$14</c:f>
              <c:strCache>
                <c:ptCount val="8"/>
                <c:pt idx="0">
                  <c:v>Una escasez o insuficiencia del acceso de los estudiantes a dispositivos digitales para uso personal en clase</c:v>
                </c:pt>
                <c:pt idx="1">
                  <c:v>Una escasez o insuficiencia de software/aplicaciones para la enseñanza y el aprendizaje</c:v>
                </c:pt>
                <c:pt idx="2">
                  <c:v>Una escasez o insuficiencia de contenido digital</c:v>
                </c:pt>
                <c:pt idx="3">
                  <c:v>Una escasez o insuficiencia de la infraestructura de la tecnología de la información</c:v>
                </c:pt>
                <c:pt idx="4">
                  <c:v>Otros</c:v>
                </c:pt>
                <c:pt idx="5">
                  <c:v>La falta de aulas y otras infraestructuras físicas que pueden configurarse de manera flexible para permitir el uso innovador de tecnologías</c:v>
                </c:pt>
                <c:pt idx="6">
                  <c:v>Falta o mejora de la estrategia digital</c:v>
                </c:pt>
                <c:pt idx="7">
                  <c:v>La falta de habilidades digitales de los docentes</c:v>
                </c:pt>
              </c:strCache>
            </c:strRef>
          </c:cat>
          <c:val>
            <c:numRef>
              <c:f>'[ANALISIS-BASICO-FOLTE-EMILIO.xlsx]COMPETENCIA D'!$O$7:$O$14</c:f>
              <c:numCache>
                <c:formatCode>General</c:formatCode>
                <c:ptCount val="8"/>
                <c:pt idx="0">
                  <c:v>3</c:v>
                </c:pt>
                <c:pt idx="1">
                  <c:v>6</c:v>
                </c:pt>
                <c:pt idx="2">
                  <c:v>6</c:v>
                </c:pt>
                <c:pt idx="3">
                  <c:v>10</c:v>
                </c:pt>
                <c:pt idx="4">
                  <c:v>11</c:v>
                </c:pt>
                <c:pt idx="5">
                  <c:v>21</c:v>
                </c:pt>
                <c:pt idx="6">
                  <c:v>25</c:v>
                </c:pt>
                <c:pt idx="7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35-4B94-B98A-6CB854CB7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8147656"/>
        <c:axId val="418143736"/>
      </c:barChart>
      <c:catAx>
        <c:axId val="418147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8143736"/>
        <c:crosses val="autoZero"/>
        <c:auto val="1"/>
        <c:lblAlgn val="ctr"/>
        <c:lblOffset val="100"/>
        <c:noMultiLvlLbl val="0"/>
      </c:catAx>
      <c:valAx>
        <c:axId val="418143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8147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aseline="0"/>
              <a:t>Institución interesada en el diseño y despliegue de MOOCs/SPOCs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A03-4AB2-98B3-05415AD09CC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A03-4AB2-98B3-05415AD09CC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A03-4AB2-98B3-05415AD09CC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A03-4AB2-98B3-05415AD09CC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A03-4AB2-98B3-05415AD09C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46-4DD5-BB3D-0D2C067E00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Instituciones con reconocimiento para el profesorado con propuestas de Innovación Docente</a:t>
            </a:r>
          </a:p>
        </c:rich>
      </c:tx>
      <c:layout>
        <c:manualLayout>
          <c:xMode val="edge"/>
          <c:yMode val="edge"/>
          <c:x val="0.10261679114869564"/>
          <c:y val="6.1189346308460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2A-4841-BC0E-75BF614C952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2A-4841-BC0E-75BF614C952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2A-4841-BC0E-75BF614C952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2A-4841-BC0E-75BF614C952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62A-4841-BC0E-75BF614C95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5</c:v>
                </c:pt>
                <c:pt idx="1">
                  <c:v>1</c:v>
                </c:pt>
                <c:pt idx="2">
                  <c:v>4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BCF-48AB-9B89-DBA1B19AEC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aseline="0" dirty="0"/>
              <a:t>Interés Institucional (1-6)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'[ANALISIS-BASICO-FOLTE-EMILIO.xlsx]MOOCs'!$D$4</c:f>
              <c:strCache>
                <c:ptCount val="1"/>
                <c:pt idx="0">
                  <c:v>MOOCs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'[ANALISIS-BASICO-FOLTE-EMILIO.xlsx]MOOCs'!$E$3:$K$3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(en blanco)</c:v>
                </c:pt>
              </c:strCache>
            </c:strRef>
          </c:cat>
          <c:val>
            <c:numRef>
              <c:f>'[ANALISIS-BASICO-FOLTE-EMILIO.xlsx]MOOCs'!$E$4:$K$4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6</c:v>
                </c:pt>
                <c:pt idx="3">
                  <c:v>13</c:v>
                </c:pt>
                <c:pt idx="4">
                  <c:v>9</c:v>
                </c:pt>
                <c:pt idx="5">
                  <c:v>11</c:v>
                </c:pt>
                <c:pt idx="6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99-4173-8196-DD6FC961DEAB}"/>
            </c:ext>
          </c:extLst>
        </c:ser>
        <c:ser>
          <c:idx val="1"/>
          <c:order val="1"/>
          <c:tx>
            <c:strRef>
              <c:f>'[ANALISIS-BASICO-FOLTE-EMILIO.xlsx]MOOCs'!$D$5</c:f>
              <c:strCache>
                <c:ptCount val="1"/>
                <c:pt idx="0">
                  <c:v>SPOCs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'[ANALISIS-BASICO-FOLTE-EMILIO.xlsx]MOOCs'!$E$3:$K$3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(en blanco)</c:v>
                </c:pt>
              </c:strCache>
            </c:strRef>
          </c:cat>
          <c:val>
            <c:numRef>
              <c:f>'[ANALISIS-BASICO-FOLTE-EMILIO.xlsx]MOOCs'!$E$5:$K$5</c:f>
              <c:numCache>
                <c:formatCode>General</c:formatCode>
                <c:ptCount val="7"/>
                <c:pt idx="0">
                  <c:v>10</c:v>
                </c:pt>
                <c:pt idx="1">
                  <c:v>1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  <c:pt idx="5">
                  <c:v>6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299-4173-8196-DD6FC961DE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139816"/>
        <c:axId val="418150008"/>
      </c:barChart>
      <c:catAx>
        <c:axId val="41813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8150008"/>
        <c:crosses val="autoZero"/>
        <c:auto val="1"/>
        <c:lblAlgn val="ctr"/>
        <c:lblOffset val="100"/>
        <c:noMultiLvlLbl val="0"/>
      </c:catAx>
      <c:valAx>
        <c:axId val="418150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813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aseline="0"/>
              <a:t>Total de Cursos Desarrollados o en Desarrollo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'[ANALISIS-BASICO-FOLTE-EMILIO.xlsx]MOOCs2'!$G$15</c:f>
              <c:strCache>
                <c:ptCount val="1"/>
                <c:pt idx="0">
                  <c:v>MOOCs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'[ANALISIS-BASICO-FOLTE-EMILIO.xlsx]MOOCs2'!$H$14:$N$14</c:f>
              <c:strCache>
                <c:ptCount val="7"/>
                <c:pt idx="0">
                  <c:v>1 a 5</c:v>
                </c:pt>
                <c:pt idx="1">
                  <c:v>5 a 10</c:v>
                </c:pt>
                <c:pt idx="2">
                  <c:v>10 a 20</c:v>
                </c:pt>
                <c:pt idx="3">
                  <c:v>20 a 30</c:v>
                </c:pt>
                <c:pt idx="4">
                  <c:v>30 a 40</c:v>
                </c:pt>
                <c:pt idx="5">
                  <c:v>40 a 50</c:v>
                </c:pt>
                <c:pt idx="6">
                  <c:v>50 a 60</c:v>
                </c:pt>
              </c:strCache>
            </c:strRef>
          </c:cat>
          <c:val>
            <c:numRef>
              <c:f>'[ANALISIS-BASICO-FOLTE-EMILIO.xlsx]MOOCs2'!$H$15:$N$15</c:f>
              <c:numCache>
                <c:formatCode>General</c:formatCode>
                <c:ptCount val="7"/>
                <c:pt idx="0">
                  <c:v>11</c:v>
                </c:pt>
                <c:pt idx="1">
                  <c:v>10</c:v>
                </c:pt>
                <c:pt idx="2">
                  <c:v>6</c:v>
                </c:pt>
                <c:pt idx="3">
                  <c:v>5</c:v>
                </c:pt>
                <c:pt idx="4">
                  <c:v>3</c:v>
                </c:pt>
                <c:pt idx="5">
                  <c:v>0</c:v>
                </c:pt>
                <c:pt idx="6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04-4788-82AB-663A6252DA0E}"/>
            </c:ext>
          </c:extLst>
        </c:ser>
        <c:ser>
          <c:idx val="1"/>
          <c:order val="1"/>
          <c:tx>
            <c:strRef>
              <c:f>'[ANALISIS-BASICO-FOLTE-EMILIO.xlsx]MOOCs2'!$G$16</c:f>
              <c:strCache>
                <c:ptCount val="1"/>
                <c:pt idx="0">
                  <c:v>SPOCS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'[ANALISIS-BASICO-FOLTE-EMILIO.xlsx]MOOCs2'!$H$14:$N$14</c:f>
              <c:strCache>
                <c:ptCount val="7"/>
                <c:pt idx="0">
                  <c:v>1 a 5</c:v>
                </c:pt>
                <c:pt idx="1">
                  <c:v>5 a 10</c:v>
                </c:pt>
                <c:pt idx="2">
                  <c:v>10 a 20</c:v>
                </c:pt>
                <c:pt idx="3">
                  <c:v>20 a 30</c:v>
                </c:pt>
                <c:pt idx="4">
                  <c:v>30 a 40</c:v>
                </c:pt>
                <c:pt idx="5">
                  <c:v>40 a 50</c:v>
                </c:pt>
                <c:pt idx="6">
                  <c:v>50 a 60</c:v>
                </c:pt>
              </c:strCache>
            </c:strRef>
          </c:cat>
          <c:val>
            <c:numRef>
              <c:f>'[ANALISIS-BASICO-FOLTE-EMILIO.xlsx]MOOCs2'!$H$16:$N$16</c:f>
              <c:numCache>
                <c:formatCode>General</c:formatCode>
                <c:ptCount val="7"/>
                <c:pt idx="0">
                  <c:v>6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04-4788-82AB-663A6252D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8142560"/>
        <c:axId val="418148832"/>
      </c:barChart>
      <c:catAx>
        <c:axId val="41814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8148832"/>
        <c:crosses val="autoZero"/>
        <c:auto val="1"/>
        <c:lblAlgn val="ctr"/>
        <c:lblOffset val="100"/>
        <c:noMultiLvlLbl val="0"/>
      </c:catAx>
      <c:valAx>
        <c:axId val="41814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8142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400" baseline="0" dirty="0" smtClean="0"/>
              <a:t>Estudiantes Inscritos</a:t>
            </a:r>
            <a:endParaRPr lang="es-ES" sz="1400" baseline="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'[ANALISIS-BASICO-FOLTE-EMILIO.xlsx]MOOCs2'!$G$25</c:f>
              <c:strCache>
                <c:ptCount val="1"/>
                <c:pt idx="0">
                  <c:v>MOOCs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'[ANALISIS-BASICO-FOLTE-EMILIO.xlsx]MOOCs2'!$H$24:$P$24</c:f>
              <c:strCache>
                <c:ptCount val="9"/>
                <c:pt idx="0">
                  <c:v>n/c</c:v>
                </c:pt>
                <c:pt idx="1">
                  <c:v>0 a 100</c:v>
                </c:pt>
                <c:pt idx="2">
                  <c:v>100 a 500</c:v>
                </c:pt>
                <c:pt idx="3">
                  <c:v>500 a 1.000</c:v>
                </c:pt>
                <c:pt idx="4">
                  <c:v>1.000 a 5.000</c:v>
                </c:pt>
                <c:pt idx="5">
                  <c:v>5.000 a 10.000</c:v>
                </c:pt>
                <c:pt idx="6">
                  <c:v>10.000 a 50.000</c:v>
                </c:pt>
                <c:pt idx="7">
                  <c:v>50.000 a 100.000</c:v>
                </c:pt>
                <c:pt idx="8">
                  <c:v>100.000 a 500.000</c:v>
                </c:pt>
              </c:strCache>
            </c:strRef>
          </c:cat>
          <c:val>
            <c:numRef>
              <c:f>'[ANALISIS-BASICO-FOLTE-EMILIO.xlsx]MOOCs2'!$H$25:$P$25</c:f>
              <c:numCache>
                <c:formatCode>General</c:formatCode>
                <c:ptCount val="9"/>
                <c:pt idx="0">
                  <c:v>7</c:v>
                </c:pt>
                <c:pt idx="1">
                  <c:v>14</c:v>
                </c:pt>
                <c:pt idx="2">
                  <c:v>5</c:v>
                </c:pt>
                <c:pt idx="3">
                  <c:v>2</c:v>
                </c:pt>
                <c:pt idx="4">
                  <c:v>5</c:v>
                </c:pt>
                <c:pt idx="5">
                  <c:v>0</c:v>
                </c:pt>
                <c:pt idx="6">
                  <c:v>9</c:v>
                </c:pt>
                <c:pt idx="7">
                  <c:v>0</c:v>
                </c:pt>
                <c:pt idx="8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41-4294-87AC-EA3AEAF792D1}"/>
            </c:ext>
          </c:extLst>
        </c:ser>
        <c:ser>
          <c:idx val="1"/>
          <c:order val="1"/>
          <c:tx>
            <c:strRef>
              <c:f>'[ANALISIS-BASICO-FOLTE-EMILIO.xlsx]MOOCs2'!$G$26</c:f>
              <c:strCache>
                <c:ptCount val="1"/>
                <c:pt idx="0">
                  <c:v>SPOCS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'[ANALISIS-BASICO-FOLTE-EMILIO.xlsx]MOOCs2'!$H$24:$P$24</c:f>
              <c:strCache>
                <c:ptCount val="9"/>
                <c:pt idx="0">
                  <c:v>n/c</c:v>
                </c:pt>
                <c:pt idx="1">
                  <c:v>0 a 100</c:v>
                </c:pt>
                <c:pt idx="2">
                  <c:v>100 a 500</c:v>
                </c:pt>
                <c:pt idx="3">
                  <c:v>500 a 1.000</c:v>
                </c:pt>
                <c:pt idx="4">
                  <c:v>1.000 a 5.000</c:v>
                </c:pt>
                <c:pt idx="5">
                  <c:v>5.000 a 10.000</c:v>
                </c:pt>
                <c:pt idx="6">
                  <c:v>10.000 a 50.000</c:v>
                </c:pt>
                <c:pt idx="7">
                  <c:v>50.000 a 100.000</c:v>
                </c:pt>
                <c:pt idx="8">
                  <c:v>100.000 a 500.000</c:v>
                </c:pt>
              </c:strCache>
            </c:strRef>
          </c:cat>
          <c:val>
            <c:numRef>
              <c:f>'[ANALISIS-BASICO-FOLTE-EMILIO.xlsx]MOOCs2'!$H$26:$P$26</c:f>
              <c:numCache>
                <c:formatCode>General</c:formatCode>
                <c:ptCount val="9"/>
                <c:pt idx="0">
                  <c:v>19</c:v>
                </c:pt>
                <c:pt idx="1">
                  <c:v>14</c:v>
                </c:pt>
                <c:pt idx="2">
                  <c:v>4</c:v>
                </c:pt>
                <c:pt idx="3">
                  <c:v>6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41-4294-87AC-EA3AEAF79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88491472"/>
        <c:axId val="488480888"/>
      </c:barChart>
      <c:catAx>
        <c:axId val="488491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8480888"/>
        <c:crosses val="autoZero"/>
        <c:auto val="1"/>
        <c:lblAlgn val="ctr"/>
        <c:lblOffset val="100"/>
        <c:noMultiLvlLbl val="0"/>
      </c:catAx>
      <c:valAx>
        <c:axId val="488480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8491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2400"/>
              <a:t>Satisfacción (1-6) con la Encuesta FOLTE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1"/>
        <c:marker>
          <c:symbol val="none"/>
        </c:marker>
      </c:pivotFmt>
      <c:pivotFmt>
        <c:idx val="62"/>
        <c:marker>
          <c:symbol val="none"/>
        </c:marker>
      </c:pivotFmt>
      <c:pivotFmt>
        <c:idx val="63"/>
        <c:marker>
          <c:symbol val="none"/>
        </c:marker>
      </c:pivotFmt>
      <c:pivotFmt>
        <c:idx val="64"/>
        <c:marker>
          <c:symbol val="none"/>
        </c:marker>
      </c:pivotFmt>
      <c:pivotFmt>
        <c:idx val="65"/>
        <c:marker>
          <c:symbol val="none"/>
        </c:marker>
      </c:pivotFmt>
      <c:pivotFmt>
        <c:idx val="66"/>
        <c:marker>
          <c:symbol val="none"/>
        </c:marker>
      </c:pivotFmt>
      <c:pivotFmt>
        <c:idx val="67"/>
        <c:marker>
          <c:symbol val="none"/>
        </c:marker>
      </c:pivotFmt>
      <c:pivotFmt>
        <c:idx val="68"/>
        <c:marker>
          <c:symbol val="none"/>
        </c:marker>
      </c:pivotFmt>
      <c:pivotFmt>
        <c:idx val="69"/>
        <c:marker>
          <c:symbol val="none"/>
        </c:marker>
      </c:pivotFmt>
      <c:pivotFmt>
        <c:idx val="70"/>
        <c:marker>
          <c:symbol val="none"/>
        </c:marker>
      </c:pivotFmt>
      <c:pivotFmt>
        <c:idx val="71"/>
        <c:marker>
          <c:symbol val="none"/>
        </c:marker>
      </c:pivotFmt>
      <c:pivotFmt>
        <c:idx val="72"/>
        <c:marker>
          <c:symbol val="none"/>
        </c:marker>
      </c:pivotFmt>
      <c:pivotFmt>
        <c:idx val="73"/>
        <c:marker>
          <c:symbol val="none"/>
        </c:marker>
      </c:pivotFmt>
      <c:pivotFmt>
        <c:idx val="74"/>
        <c:marker>
          <c:symbol val="none"/>
        </c:marker>
      </c:pivotFmt>
      <c:pivotFmt>
        <c:idx val="75"/>
        <c:marker>
          <c:symbol val="none"/>
        </c:marker>
      </c:pivotFmt>
      <c:pivotFmt>
        <c:idx val="76"/>
        <c:marker>
          <c:symbol val="none"/>
        </c:marker>
      </c:pivotFmt>
      <c:pivotFmt>
        <c:idx val="77"/>
        <c:marker>
          <c:symbol val="none"/>
        </c:marker>
      </c:pivotFmt>
      <c:pivotFmt>
        <c:idx val="78"/>
        <c:marker>
          <c:symbol val="none"/>
        </c:marker>
      </c:pivotFmt>
      <c:pivotFmt>
        <c:idx val="79"/>
        <c:marker>
          <c:symbol val="none"/>
        </c:marker>
      </c:pivotFmt>
      <c:pivotFmt>
        <c:idx val="80"/>
        <c:marker>
          <c:symbol val="none"/>
        </c:marker>
      </c:pivotFmt>
      <c:pivotFmt>
        <c:idx val="81"/>
        <c:marker>
          <c:symbol val="none"/>
        </c:marker>
      </c:pivotFmt>
      <c:pivotFmt>
        <c:idx val="8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90-4F66-B85D-3A55CDE6B823}"/>
              </c:ext>
            </c:extLst>
          </c:dPt>
          <c:cat>
            <c:strRef>
              <c:f>'GRAFICO DINAMICO'!$A$4:$A$11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(en blanco)</c:v>
                </c:pt>
              </c:strCache>
            </c:strRef>
          </c:cat>
          <c:val>
            <c:numRef>
              <c:f>'GRAFICO DINAMICO'!$B$4:$B$11</c:f>
              <c:numCache>
                <c:formatCode>General</c:formatCode>
                <c:ptCount val="7"/>
                <c:pt idx="0">
                  <c:v>1</c:v>
                </c:pt>
                <c:pt idx="1">
                  <c:v>8</c:v>
                </c:pt>
                <c:pt idx="2">
                  <c:v>12</c:v>
                </c:pt>
                <c:pt idx="3">
                  <c:v>56</c:v>
                </c:pt>
                <c:pt idx="4">
                  <c:v>95</c:v>
                </c:pt>
                <c:pt idx="5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90-4F66-B85D-3A55CDE6B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8483632"/>
        <c:axId val="488491864"/>
      </c:barChart>
      <c:catAx>
        <c:axId val="48848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8491864"/>
        <c:crosses val="autoZero"/>
        <c:auto val="1"/>
        <c:lblAlgn val="ctr"/>
        <c:lblOffset val="100"/>
        <c:noMultiLvlLbl val="0"/>
      </c:catAx>
      <c:valAx>
        <c:axId val="488491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8848363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 smtClean="0"/>
              <a:t>Tipología </a:t>
            </a:r>
            <a:r>
              <a:rPr lang="es-ES" dirty="0"/>
              <a:t>de FP en 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7C6-4A6F-9132-C0F8869248E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7C6-4A6F-9132-C0F8869248E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7C6-4A6F-9132-C0F8869248E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7C6-4A6F-9132-C0F8869248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DINAMICO'!$A$2:$A$6</c:f>
              <c:strCache>
                <c:ptCount val="4"/>
                <c:pt idx="0">
                  <c:v>Obligatoria</c:v>
                </c:pt>
                <c:pt idx="1">
                  <c:v>Otros:</c:v>
                </c:pt>
                <c:pt idx="2">
                  <c:v>Voluntaria</c:v>
                </c:pt>
                <c:pt idx="3">
                  <c:v>(en blanco)</c:v>
                </c:pt>
              </c:strCache>
            </c:strRef>
          </c:cat>
          <c:val>
            <c:numRef>
              <c:f>'GRAFICO DINAMICO'!$B$2:$B$6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7C6-4A6F-9132-C0F8869248E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Instituciones con FP en 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7E-4093-81BD-E3419503443A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7E-4093-81BD-E3419503443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7E-4093-81BD-E3419503443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7E-4093-81BD-E341950344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DINAMICO'!$A$2:$A$6</c:f>
              <c:strCache>
                <c:ptCount val="4"/>
                <c:pt idx="0">
                  <c:v>En estudio</c:v>
                </c:pt>
                <c:pt idx="1">
                  <c:v>NO</c:v>
                </c:pt>
                <c:pt idx="2">
                  <c:v>Sí</c:v>
                </c:pt>
                <c:pt idx="3">
                  <c:v>(en blanco)</c:v>
                </c:pt>
              </c:strCache>
            </c:strRef>
          </c:cat>
          <c:val>
            <c:numRef>
              <c:f>'GRAFICO DINAMICO'!$B$2:$B$6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288-438B-8544-3EEE510595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964504006308426"/>
          <c:y val="4.5909402711249971E-2"/>
          <c:w val="0.87047391320620948"/>
          <c:h val="0.484211500412019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'[ANALISIS-BASICO-FOLTE-EMILIO.xlsx]FORMACION PROFESORADO'!$A$1:$R$1</c:f>
              <c:strCache>
                <c:ptCount val="18"/>
                <c:pt idx="0">
                  <c:v>HERRAMIENTAS COLABORATIVAS</c:v>
                </c:pt>
                <c:pt idx="1">
                  <c:v>PRODUCCIÓN CONTENIDOS AUDIOVISUALES (EDUCATIVOS)</c:v>
                </c:pt>
                <c:pt idx="2">
                  <c:v>PRODUCCION VIDEO ENRIQUECIDO/AUTOMATIZACIÓN GENERACIÓN</c:v>
                </c:pt>
                <c:pt idx="3">
                  <c:v>AUGMENTED &amp; VIRTUAL REALITY</c:v>
                </c:pt>
                <c:pt idx="4">
                  <c:v>PROPIEDAD INTELECTUAL</c:v>
                </c:pt>
                <c:pt idx="5">
                  <c:v>LMS</c:v>
                </c:pt>
                <c:pt idx="6">
                  <c:v>ADAPTIVE LEARNING</c:v>
                </c:pt>
                <c:pt idx="7">
                  <c:v>USABILIDAD Y ACCESIBILIDAD</c:v>
                </c:pt>
                <c:pt idx="8">
                  <c:v>HERRAMIENTAS DE PLAGIO</c:v>
                </c:pt>
                <c:pt idx="9">
                  <c:v>GAMES Y GAMIFICACIÓN</c:v>
                </c:pt>
                <c:pt idx="10">
                  <c:v>MOBILE LEARNING</c:v>
                </c:pt>
                <c:pt idx="11">
                  <c:v>REPOSITORIO DE CONTENIDOS (EDUCATIVOS)</c:v>
                </c:pt>
                <c:pt idx="12">
                  <c:v>ACTIVE LEARNING</c:v>
                </c:pt>
                <c:pt idx="13">
                  <c:v>PROCTORING</c:v>
                </c:pt>
                <c:pt idx="14">
                  <c:v>LEARNING ANALYTICS</c:v>
                </c:pt>
                <c:pt idx="15">
                  <c:v>DIGITAL ASSESSMENT/BADGES TO ACCREDIT LEARNING</c:v>
                </c:pt>
                <c:pt idx="16">
                  <c:v>ESTÁNDARES</c:v>
                </c:pt>
                <c:pt idx="17">
                  <c:v>FLIPPED CLASSROOM</c:v>
                </c:pt>
              </c:strCache>
            </c:strRef>
          </c:cat>
          <c:val>
            <c:numRef>
              <c:f>'[ANALISIS-BASICO-FOLTE-EMILIO.xlsx]FORMACION PROFESORADO'!$A$2:$R$2</c:f>
              <c:numCache>
                <c:formatCode>General</c:formatCode>
                <c:ptCount val="18"/>
                <c:pt idx="0">
                  <c:v>43</c:v>
                </c:pt>
                <c:pt idx="1">
                  <c:v>41</c:v>
                </c:pt>
                <c:pt idx="2">
                  <c:v>21</c:v>
                </c:pt>
                <c:pt idx="3">
                  <c:v>5</c:v>
                </c:pt>
                <c:pt idx="4">
                  <c:v>26</c:v>
                </c:pt>
                <c:pt idx="5">
                  <c:v>39</c:v>
                </c:pt>
                <c:pt idx="6">
                  <c:v>8</c:v>
                </c:pt>
                <c:pt idx="7">
                  <c:v>18</c:v>
                </c:pt>
                <c:pt idx="8">
                  <c:v>32</c:v>
                </c:pt>
                <c:pt idx="9">
                  <c:v>27</c:v>
                </c:pt>
                <c:pt idx="10">
                  <c:v>18</c:v>
                </c:pt>
                <c:pt idx="11">
                  <c:v>23</c:v>
                </c:pt>
                <c:pt idx="12">
                  <c:v>16</c:v>
                </c:pt>
                <c:pt idx="13">
                  <c:v>3</c:v>
                </c:pt>
                <c:pt idx="14">
                  <c:v>7</c:v>
                </c:pt>
                <c:pt idx="15">
                  <c:v>7</c:v>
                </c:pt>
                <c:pt idx="16">
                  <c:v>8</c:v>
                </c:pt>
                <c:pt idx="17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A2-4A6A-9114-5BED838A2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1835048"/>
        <c:axId val="491835440"/>
      </c:barChart>
      <c:catAx>
        <c:axId val="4918350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1835440"/>
        <c:crosses val="autoZero"/>
        <c:auto val="1"/>
        <c:lblAlgn val="ctr"/>
        <c:lblOffset val="100"/>
        <c:noMultiLvlLbl val="0"/>
      </c:catAx>
      <c:valAx>
        <c:axId val="49183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91835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Instituciones con UAID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4E8-4562-A94A-F61FB67EC1A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A2-4A74-B54C-09F2744089B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4E8-4562-A94A-F61FB67EC1A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4E8-4562-A94A-F61FB67EC1A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4E8-4562-A94A-F61FB67EC1A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DINAMICO'!$A$2:$A$7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DINAMICO'!$B$2:$B$7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7</c:v>
                </c:pt>
                <c:pt idx="3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A2-4A74-B54C-09F2744089B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.74322595108480005"/>
          <c:y val="0.23327698608778571"/>
          <c:w val="0.2315784357293634"/>
          <c:h val="0.392843472479895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Instituciones con Unidad de Producción, Catalogación y Publicación de Contenidos Audiovisuales Educativos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2FC-4679-A32D-B05BA5463A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2FC-4679-A32D-B05BA5463A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2FC-4679-A32D-B05BA5463A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2FC-4679-A32D-B05BA5463A5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2FC-4679-A32D-B05BA5463A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DINAMICO'!$A$4:$A$9</c:f>
              <c:strCache>
                <c:ptCount val="5"/>
                <c:pt idx="0">
                  <c:v>En estudio</c:v>
                </c:pt>
                <c:pt idx="1">
                  <c:v>NC</c:v>
                </c:pt>
                <c:pt idx="2">
                  <c:v>NO</c:v>
                </c:pt>
                <c:pt idx="3">
                  <c:v>Sí</c:v>
                </c:pt>
                <c:pt idx="4">
                  <c:v>(en blanco)</c:v>
                </c:pt>
              </c:strCache>
            </c:strRef>
          </c:cat>
          <c:val>
            <c:numRef>
              <c:f>'GRAFICO DINAMICO'!$B$4:$B$9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7</c:v>
                </c:pt>
                <c:pt idx="3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154-4793-8527-4CE914D7BA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[ANALISIS-BASICO-FOLTE-EMILIO.xlsx]GRAFICO DINAMICO!Tabla dinámica2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/>
              <a:t>Instituciones con LMS principal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ivotFmts>
      <c:pivotFmt>
        <c:idx val="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8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1"/>
          <c:showCatName val="1"/>
          <c:showSerName val="0"/>
          <c:showPercent val="0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  <c:pivotFmt>
        <c:idx val="22"/>
        <c:marker>
          <c:symbol val="none"/>
        </c:marker>
      </c:pivotFmt>
      <c:pivotFmt>
        <c:idx val="23"/>
        <c:marker>
          <c:symbol val="none"/>
        </c:marker>
      </c:pivotFmt>
      <c:pivotFmt>
        <c:idx val="24"/>
        <c:marker>
          <c:symbol val="none"/>
        </c:marker>
      </c:pivotFmt>
      <c:pivotFmt>
        <c:idx val="2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8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29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0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1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2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3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4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5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6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  <c:pivotFmt>
        <c:idx val="37"/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  <c:showLegendKey val="0"/>
          <c:showVal val="0"/>
          <c:showCatName val="0"/>
          <c:showSerName val="0"/>
          <c:showPercent val="1"/>
          <c:showBubbleSize val="0"/>
          <c:extLst xmlns:c16r2="http://schemas.microsoft.com/office/drawing/2015/06/chart">
            <c:ext xmlns:c15="http://schemas.microsoft.com/office/drawing/2012/chart" uri="{CE6537A1-D6FC-4f65-9D91-7224C49458BB}"/>
          </c:extLst>
        </c:dLbl>
      </c:pivotFmt>
    </c:pivotFmts>
    <c:plotArea>
      <c:layout/>
      <c:pieChart>
        <c:varyColors val="1"/>
        <c:ser>
          <c:idx val="0"/>
          <c:order val="0"/>
          <c:tx>
            <c:strRef>
              <c:f>'GRAFICO DINAMICO'!$B$3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BB2-4493-88CB-D012B070A34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BB2-4493-88CB-D012B070A3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'GRAFICO DINAMICO'!$A$4:$A$6</c:f>
              <c:strCache>
                <c:ptCount val="2"/>
                <c:pt idx="0">
                  <c:v>Sí</c:v>
                </c:pt>
                <c:pt idx="1">
                  <c:v>(en blanco)</c:v>
                </c:pt>
              </c:strCache>
            </c:strRef>
          </c:cat>
          <c:val>
            <c:numRef>
              <c:f>'GRAFICO DINAMICO'!$B$4:$B$6</c:f>
              <c:numCache>
                <c:formatCode>General</c:formatCode>
                <c:ptCount val="2"/>
                <c:pt idx="0">
                  <c:v>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ED-4387-88F9-9EFE0ED55B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4082644623645479"/>
          <c:y val="0.42831766603907673"/>
          <c:w val="0.24282580602744924"/>
          <c:h val="0.199627936845816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4">
    <c:autoUpdate val="0"/>
  </c:externalData>
  <c:extLst xmlns:c16r2="http://schemas.microsoft.com/office/drawing/2015/06/chart"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0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E96023-AE92-441C-A9A4-58EA6F6E427D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0945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087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6346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7024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980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00118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8574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60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48103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01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168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699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700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7103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24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2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766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6196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206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28559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26853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161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6278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862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1143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930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242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3885453" y="8684899"/>
            <a:ext cx="2970945" cy="4576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s-E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370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2560638"/>
            <a:ext cx="183515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0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IERR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4550" y="2560317"/>
            <a:ext cx="1834900" cy="17373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572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045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1374775"/>
            <a:ext cx="34194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 userDrawn="1"/>
        </p:nvSpPr>
        <p:spPr>
          <a:xfrm>
            <a:off x="250825" y="71438"/>
            <a:ext cx="1944688" cy="693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938D76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056251" y="3198168"/>
            <a:ext cx="3828118" cy="1477328"/>
          </a:xfrm>
        </p:spPr>
        <p:txBody>
          <a:bodyPr/>
          <a:lstStyle>
            <a:lvl1pPr algn="l"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67175" y="4869160"/>
            <a:ext cx="3817193" cy="6463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6" name="3 Marcador de fecha"/>
          <p:cNvSpPr>
            <a:spLocks noGrp="1"/>
          </p:cNvSpPr>
          <p:nvPr>
            <p:ph type="dt" sz="half" idx="10"/>
          </p:nvPr>
        </p:nvSpPr>
        <p:spPr>
          <a:xfrm>
            <a:off x="4049713" y="6092825"/>
            <a:ext cx="2133600" cy="307975"/>
          </a:xfrm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933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1 C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5076825" y="44450"/>
            <a:ext cx="4032250" cy="129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938D7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11960" y="3068960"/>
            <a:ext cx="3673153" cy="1557349"/>
          </a:xfrm>
        </p:spPr>
        <p:txBody>
          <a:bodyPr/>
          <a:lstStyle>
            <a:lvl1pPr marL="342900" indent="-342900">
              <a:buFont typeface="+mj-lt"/>
              <a:buAutoNum type="arabicPeriod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0"/>
            <a:r>
              <a:rPr lang="es-ES" dirty="0"/>
              <a:t>Tercer nivel</a:t>
            </a:r>
          </a:p>
          <a:p>
            <a:pPr lvl="0"/>
            <a:r>
              <a:rPr lang="es-ES" dirty="0"/>
              <a:t>Cuarto nivel</a:t>
            </a:r>
          </a:p>
          <a:p>
            <a:pPr lvl="0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2124075" y="3068638"/>
            <a:ext cx="1943869" cy="720402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>
              <a:defRPr sz="3000">
                <a:solidFill>
                  <a:schemeClr val="tx1"/>
                </a:solidFill>
              </a:defRPr>
            </a:lvl2pPr>
            <a:lvl3pPr>
              <a:defRPr sz="3000">
                <a:solidFill>
                  <a:schemeClr val="tx1"/>
                </a:solidFill>
              </a:defRPr>
            </a:lvl3pPr>
            <a:lvl4pPr>
              <a:defRPr sz="3000">
                <a:solidFill>
                  <a:schemeClr val="tx1"/>
                </a:solidFill>
              </a:defRPr>
            </a:lvl4pPr>
            <a:lvl5pPr>
              <a:defRPr sz="3000"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6516688" y="260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25E99F7-338A-4B50-98AF-B68E49D05961}" type="slidenum">
              <a:rPr lang="es-ES" altLang="es-ES"/>
              <a:pPr/>
              <a:t>‹Nº›</a:t>
            </a:fld>
            <a:endParaRPr lang="es-ES" alt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3850" y="6467"/>
            <a:ext cx="1329254" cy="6952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80" y="83935"/>
            <a:ext cx="1586783" cy="5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6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CE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 userDrawn="1"/>
        </p:nvSpPr>
        <p:spPr>
          <a:xfrm>
            <a:off x="5076825" y="115888"/>
            <a:ext cx="4032250" cy="1296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solidFill>
                <a:srgbClr val="938D76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55776" y="3068960"/>
            <a:ext cx="5832647" cy="1557349"/>
          </a:xfrm>
        </p:spPr>
        <p:txBody>
          <a:bodyPr numCol="2"/>
          <a:lstStyle>
            <a:lvl1pPr marL="342900" indent="-342900">
              <a:buFont typeface="+mj-lt"/>
              <a:buAutoNum type="arabicPeriod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0"/>
            <a:r>
              <a:rPr lang="es-ES" dirty="0"/>
              <a:t>Segundo nivel</a:t>
            </a:r>
          </a:p>
          <a:p>
            <a:pPr lvl="0"/>
            <a:r>
              <a:rPr lang="es-ES" dirty="0"/>
              <a:t>Tercer nivel</a:t>
            </a:r>
          </a:p>
          <a:p>
            <a:pPr lvl="0"/>
            <a:r>
              <a:rPr lang="es-ES" dirty="0"/>
              <a:t>Cuarto nivel</a:t>
            </a:r>
          </a:p>
          <a:p>
            <a:pPr lvl="0"/>
            <a:r>
              <a:rPr lang="es-ES" dirty="0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3"/>
          </p:nvPr>
        </p:nvSpPr>
        <p:spPr>
          <a:xfrm>
            <a:off x="467544" y="3068960"/>
            <a:ext cx="1943447" cy="575816"/>
          </a:xfrm>
        </p:spPr>
        <p:txBody>
          <a:bodyPr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4"/>
          </p:nvPr>
        </p:nvSpPr>
        <p:spPr>
          <a:xfrm>
            <a:off x="6516688" y="260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17F0583-16B7-4943-88F1-82B4775B48D8}" type="slidenum">
              <a:rPr lang="es-ES" altLang="es-ES"/>
              <a:pPr/>
              <a:t>‹Nº›</a:t>
            </a:fld>
            <a:endParaRPr lang="es-ES" altLang="es-E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3850" y="6467"/>
            <a:ext cx="1329254" cy="69520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80" y="83935"/>
            <a:ext cx="1586783" cy="5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067175" y="1412776"/>
            <a:ext cx="4824536" cy="83099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4067175" y="2924175"/>
            <a:ext cx="4897438" cy="1975926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7 Marcador de número de diapositiva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7ABA6D0-65B4-49BE-A2F2-4013809EFE62}" type="slidenum">
              <a:rPr lang="es-ES" altLang="es-ES"/>
              <a:pPr/>
              <a:t>‹Nº›</a:t>
            </a:fld>
            <a:endParaRPr lang="es-ES" altLang="es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3850" y="6467"/>
            <a:ext cx="1329254" cy="6952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80" y="83935"/>
            <a:ext cx="1586783" cy="5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2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O MEDIA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67175" y="1124744"/>
            <a:ext cx="4896544" cy="646331"/>
          </a:xfrm>
        </p:spPr>
        <p:txBody>
          <a:bodyPr/>
          <a:lstStyle>
            <a:lvl1pPr algn="l">
              <a:defRPr sz="1800">
                <a:latin typeface="Frutiger-Bold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67175" y="2420888"/>
            <a:ext cx="4546256" cy="40324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2 Subtítulo"/>
          <p:cNvSpPr>
            <a:spLocks noGrp="1"/>
          </p:cNvSpPr>
          <p:nvPr>
            <p:ph type="subTitle" idx="1"/>
          </p:nvPr>
        </p:nvSpPr>
        <p:spPr>
          <a:xfrm>
            <a:off x="351545" y="5806857"/>
            <a:ext cx="3428368" cy="646479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13"/>
          </p:nvPr>
        </p:nvSpPr>
        <p:spPr>
          <a:xfrm>
            <a:off x="323528" y="4509120"/>
            <a:ext cx="3456062" cy="122418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7" name="2 Marcador de pie de página"/>
          <p:cNvSpPr>
            <a:spLocks noGrp="1"/>
          </p:cNvSpPr>
          <p:nvPr>
            <p:ph type="ftr" sz="quarter" idx="14"/>
          </p:nvPr>
        </p:nvSpPr>
        <p:spPr>
          <a:xfrm>
            <a:off x="4052888" y="1827213"/>
            <a:ext cx="2895600" cy="365125"/>
          </a:xfrm>
        </p:spPr>
        <p:txBody>
          <a:bodyPr/>
          <a:lstStyle>
            <a:lvl1pPr algn="l"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s-ES"/>
              <a:t>Spanish University System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A28C052-DA11-4D07-9A41-BE42CE346357}" type="slidenum">
              <a:rPr lang="es-ES" altLang="es-ES"/>
              <a:pPr/>
              <a:t>‹Nº›</a:t>
            </a:fld>
            <a:endParaRPr lang="es-ES" altLang="es-ES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3850" y="6467"/>
            <a:ext cx="1329254" cy="69520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80" y="83935"/>
            <a:ext cx="1586783" cy="5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40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488" y="929915"/>
            <a:ext cx="8208968" cy="461665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13"/>
          </p:nvPr>
        </p:nvSpPr>
        <p:spPr>
          <a:xfrm>
            <a:off x="468313" y="1700808"/>
            <a:ext cx="8207375" cy="1698927"/>
          </a:xfrm>
        </p:spPr>
        <p:txBody>
          <a:bodyPr/>
          <a:lstStyle>
            <a:lvl1pPr algn="just">
              <a:defRPr lang="es-ES" sz="1800" kern="1200" dirty="0" smtClean="0">
                <a:solidFill>
                  <a:schemeClr val="tx2">
                    <a:lumMod val="50000"/>
                  </a:schemeClr>
                </a:solidFill>
                <a:latin typeface="Candara" pitchFamily="34" charset="0"/>
                <a:ea typeface="+mn-ea"/>
                <a:cs typeface="+mn-cs"/>
              </a:defRPr>
            </a:lvl1pPr>
            <a:lvl2pPr algn="just"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algn="just"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algn="just">
              <a:defRPr sz="1800">
                <a:solidFill>
                  <a:schemeClr val="tx2">
                    <a:lumMod val="50000"/>
                  </a:schemeClr>
                </a:solidFill>
              </a:defRPr>
            </a:lvl4pPr>
            <a:lvl5pPr algn="just">
              <a:defRPr sz="1800"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7 Marcador de pie de página"/>
          <p:cNvSpPr>
            <a:spLocks noGrp="1"/>
          </p:cNvSpPr>
          <p:nvPr>
            <p:ph type="ftr" sz="quarter" idx="16"/>
          </p:nvPr>
        </p:nvSpPr>
        <p:spPr>
          <a:xfrm>
            <a:off x="468313" y="6270625"/>
            <a:ext cx="2895600" cy="365125"/>
          </a:xfr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es-ES"/>
              <a:t>Spanish University System</a:t>
            </a:r>
          </a:p>
        </p:txBody>
      </p:sp>
      <p:sp>
        <p:nvSpPr>
          <p:cNvPr id="7" name="7 Marcador de número de diapositiva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56A30FF8-40A9-4469-9EF1-C4406D5916F3}" type="slidenum">
              <a:rPr lang="es-ES" altLang="es-ES"/>
              <a:pPr/>
              <a:t>‹Nº›</a:t>
            </a:fld>
            <a:endParaRPr lang="es-ES" altLang="es-ES"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80" y="83935"/>
            <a:ext cx="1586783" cy="54027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4408" y="1"/>
            <a:ext cx="899592" cy="7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30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accent6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580" y="83935"/>
            <a:ext cx="1586783" cy="54027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44408" y="1"/>
            <a:ext cx="899592" cy="70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5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46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1835150" y="300038"/>
            <a:ext cx="48974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25600"/>
            <a:ext cx="822960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rgbClr val="000000"/>
                </a:solidFill>
                <a:latin typeface="Candara" pitchFamily="34" charset="0"/>
              </a:defRPr>
            </a:lvl1pPr>
          </a:lstStyle>
          <a:p>
            <a:pPr>
              <a:defRPr/>
            </a:pPr>
            <a:r>
              <a:rPr lang="es-ES"/>
              <a:t>Spanish University System</a:t>
            </a:r>
          </a:p>
        </p:txBody>
      </p:sp>
      <p:pic>
        <p:nvPicPr>
          <p:cNvPr id="2054" name="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14382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804025" y="300038"/>
            <a:ext cx="2133600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E11F1D"/>
                </a:solidFill>
                <a:latin typeface="Frutiger-Light"/>
              </a:defRPr>
            </a:lvl1pPr>
          </a:lstStyle>
          <a:p>
            <a:fld id="{E06C9EE3-5FBA-48A4-BB85-8916744ECF8E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6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kern="1200">
          <a:solidFill>
            <a:srgbClr val="000000"/>
          </a:solidFill>
          <a:latin typeface="Candara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ndar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ndar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ndar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ndar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000000"/>
          </a:solidFill>
          <a:latin typeface="Candar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kern="1200">
          <a:solidFill>
            <a:srgbClr val="000000"/>
          </a:solidFill>
          <a:latin typeface="Candar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kern="1200">
          <a:solidFill>
            <a:srgbClr val="000000"/>
          </a:solidFill>
          <a:latin typeface="Candar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kern="1200">
          <a:solidFill>
            <a:srgbClr val="000000"/>
          </a:solidFill>
          <a:latin typeface="Candara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kern="1200">
          <a:solidFill>
            <a:srgbClr val="000000"/>
          </a:solidFill>
          <a:latin typeface="Candara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•"/>
        <a:defRPr kern="1200">
          <a:solidFill>
            <a:srgbClr val="000000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4879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155" r:id="rId1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chart" Target="../charts/chart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4294967295"/>
          </p:nvPr>
        </p:nvSpPr>
        <p:spPr>
          <a:xfrm>
            <a:off x="757113" y="5356373"/>
            <a:ext cx="8207375" cy="1384995"/>
          </a:xfrm>
          <a:prstGeom prst="rect">
            <a:avLst/>
          </a:prstGeom>
        </p:spPr>
        <p:txBody>
          <a:bodyPr/>
          <a:lstStyle/>
          <a:p>
            <a:pPr marL="0" indent="0" algn="r">
              <a:spcBef>
                <a:spcPts val="1200"/>
              </a:spcBef>
              <a:buNone/>
            </a:pPr>
            <a:r>
              <a:rPr lang="es-ES" sz="1600" dirty="0" smtClean="0"/>
              <a:t>Oscar Cordón. </a:t>
            </a:r>
            <a:r>
              <a:rPr lang="es-ES" sz="1600" dirty="0" smtClean="0">
                <a:solidFill>
                  <a:srgbClr val="00B0F0"/>
                </a:solidFill>
              </a:rPr>
              <a:t>udigital@ugr.es</a:t>
            </a:r>
            <a:endParaRPr lang="es-ES" sz="1600" dirty="0">
              <a:solidFill>
                <a:srgbClr val="00B0F0"/>
              </a:solidFill>
            </a:endParaRPr>
          </a:p>
          <a:p>
            <a:pPr marL="0" indent="0" algn="r">
              <a:spcBef>
                <a:spcPts val="1200"/>
              </a:spcBef>
              <a:buNone/>
            </a:pPr>
            <a:r>
              <a:rPr lang="es-ES" sz="1600" dirty="0" smtClean="0">
                <a:solidFill>
                  <a:srgbClr val="FF0000"/>
                </a:solidFill>
              </a:rPr>
              <a:t>Delegado de la Rectora para la Universidad Digital. </a:t>
            </a:r>
            <a:r>
              <a:rPr lang="es-ES" sz="1600" dirty="0">
                <a:solidFill>
                  <a:srgbClr val="FF0000"/>
                </a:solidFill>
              </a:rPr>
              <a:t>Universidad de </a:t>
            </a:r>
            <a:r>
              <a:rPr lang="es-ES" sz="1600" dirty="0" smtClean="0">
                <a:solidFill>
                  <a:srgbClr val="FF0000"/>
                </a:solidFill>
              </a:rPr>
              <a:t>Granada</a:t>
            </a:r>
            <a:endParaRPr lang="es-ES" sz="1600" dirty="0">
              <a:solidFill>
                <a:srgbClr val="FF0000"/>
              </a:solidFill>
            </a:endParaRPr>
          </a:p>
          <a:p>
            <a:pPr marL="0" indent="0" algn="r">
              <a:spcBef>
                <a:spcPts val="1200"/>
              </a:spcBef>
              <a:buNone/>
            </a:pPr>
            <a:r>
              <a:rPr lang="es-ES" sz="1600" dirty="0" smtClean="0"/>
              <a:t>Presidente del Grupo de Trabajo FOLTE – </a:t>
            </a:r>
            <a:r>
              <a:rPr lang="es-ES" sz="1600" dirty="0" err="1" smtClean="0"/>
              <a:t>Crue</a:t>
            </a:r>
            <a:r>
              <a:rPr lang="es-ES" sz="1600" dirty="0" smtClean="0"/>
              <a:t> Universidades Españolas</a:t>
            </a:r>
            <a:r>
              <a:rPr lang="es-ES" sz="1600" dirty="0"/>
              <a:t>. </a:t>
            </a:r>
            <a:r>
              <a:rPr lang="es-ES" sz="1600" dirty="0">
                <a:solidFill>
                  <a:srgbClr val="00B0F0"/>
                </a:solidFill>
              </a:rPr>
              <a:t>http://tic.crue.org/grupos-de-trabajo/formacion-online-y-tecnologias-educativas</a:t>
            </a:r>
            <a:r>
              <a:rPr lang="es-ES" sz="1600" dirty="0" smtClean="0">
                <a:solidFill>
                  <a:srgbClr val="00B0F0"/>
                </a:solidFill>
              </a:rPr>
              <a:t>/</a:t>
            </a:r>
            <a:r>
              <a:rPr lang="es-ES" sz="1600" dirty="0" smtClean="0"/>
              <a:t> </a:t>
            </a:r>
            <a:endParaRPr lang="es-ES" sz="1600" dirty="0"/>
          </a:p>
        </p:txBody>
      </p:sp>
      <p:sp>
        <p:nvSpPr>
          <p:cNvPr id="6" name="1 Marcador de texto"/>
          <p:cNvSpPr txBox="1">
            <a:spLocks/>
          </p:cNvSpPr>
          <p:nvPr/>
        </p:nvSpPr>
        <p:spPr bwMode="auto">
          <a:xfrm>
            <a:off x="251520" y="3385156"/>
            <a:ext cx="871296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sz="2400" b="0" kern="120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sz="2000" b="1" kern="120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sz="1800" b="1" kern="120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None/>
              <a:defRPr sz="1600" b="1" kern="1200">
                <a:solidFill>
                  <a:srgbClr val="000000"/>
                </a:solidFill>
                <a:latin typeface="Candara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500" dirty="0">
                <a:solidFill>
                  <a:srgbClr val="FF0000"/>
                </a:solidFill>
              </a:rPr>
              <a:t>Formación On-line y Tecnologías Educativas en las Universidades Españolas: Realización de un Mapa de Situación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1368152" cy="136815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2044"/>
            <a:ext cx="7164288" cy="192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8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Fases de la encuesta: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323528" y="1412776"/>
            <a:ext cx="8591882" cy="2312444"/>
            <a:chOff x="191300" y="2412700"/>
            <a:chExt cx="11093389" cy="3167250"/>
          </a:xfrm>
        </p:grpSpPr>
        <p:sp>
          <p:nvSpPr>
            <p:cNvPr id="17" name="Shape 95">
              <a:extLst>
                <a:ext uri="{FF2B5EF4-FFF2-40B4-BE49-F238E27FC236}">
                  <a16:creationId xmlns="" xmlns:a16="http://schemas.microsoft.com/office/drawing/2014/main" id="{AC4E54D4-F66B-41AF-81D6-E01E2EA9AEA4}"/>
                </a:ext>
              </a:extLst>
            </p:cNvPr>
            <p:cNvSpPr/>
            <p:nvPr/>
          </p:nvSpPr>
          <p:spPr>
            <a:xfrm>
              <a:off x="191300" y="2415100"/>
              <a:ext cx="1552619" cy="2335200"/>
            </a:xfrm>
            <a:prstGeom prst="homePlate">
              <a:avLst>
                <a:gd name="adj" fmla="val 50000"/>
              </a:avLst>
            </a:prstGeom>
            <a:solidFill>
              <a:srgbClr val="EEECE1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Estado del Arte</a:t>
              </a:r>
            </a:p>
          </p:txBody>
        </p:sp>
        <p:sp>
          <p:nvSpPr>
            <p:cNvPr id="18" name="Shape 96">
              <a:extLst>
                <a:ext uri="{FF2B5EF4-FFF2-40B4-BE49-F238E27FC236}">
                  <a16:creationId xmlns="" xmlns:a16="http://schemas.microsoft.com/office/drawing/2014/main" id="{56D7FFB0-BEB9-4A27-91BA-75ACE80F8741}"/>
                </a:ext>
              </a:extLst>
            </p:cNvPr>
            <p:cNvSpPr/>
            <p:nvPr/>
          </p:nvSpPr>
          <p:spPr>
            <a:xfrm>
              <a:off x="591791" y="2415103"/>
              <a:ext cx="3420088" cy="2340000"/>
            </a:xfrm>
            <a:prstGeom prst="chevron">
              <a:avLst>
                <a:gd name="adj" fmla="val 50000"/>
              </a:avLst>
            </a:prstGeom>
            <a:solidFill>
              <a:srgbClr val="D9EAD3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Shape 97">
              <a:extLst>
                <a:ext uri="{FF2B5EF4-FFF2-40B4-BE49-F238E27FC236}">
                  <a16:creationId xmlns="" xmlns:a16="http://schemas.microsoft.com/office/drawing/2014/main" id="{702D35A8-9135-4481-961E-8AF4369EF434}"/>
                </a:ext>
              </a:extLst>
            </p:cNvPr>
            <p:cNvSpPr txBox="1"/>
            <p:nvPr/>
          </p:nvSpPr>
          <p:spPr>
            <a:xfrm>
              <a:off x="1572999" y="2837270"/>
              <a:ext cx="2151274" cy="14191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algn="ctr" defTabSz="5214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Selección de</a:t>
              </a:r>
            </a:p>
            <a:p>
              <a:pPr algn="ctr" defTabSz="5214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Dimensiones </a:t>
              </a:r>
              <a:r>
                <a:rPr lang="es-ES" sz="2000" dirty="0" smtClean="0">
                  <a:solidFill>
                    <a:prstClr val="black"/>
                  </a:solidFill>
                  <a:latin typeface="Calibri"/>
                </a:rPr>
                <a:t>y </a:t>
              </a:r>
              <a:r>
                <a:rPr lang="es-ES" sz="2000" dirty="0" err="1" smtClean="0">
                  <a:solidFill>
                    <a:prstClr val="black"/>
                  </a:solidFill>
                  <a:latin typeface="Calibri"/>
                </a:rPr>
                <a:t>Topics</a:t>
              </a:r>
              <a:endParaRPr lang="es-ES" sz="20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Shape 98">
              <a:extLst>
                <a:ext uri="{FF2B5EF4-FFF2-40B4-BE49-F238E27FC236}">
                  <a16:creationId xmlns="" xmlns:a16="http://schemas.microsoft.com/office/drawing/2014/main" id="{B08FEBC7-46EE-42AC-986B-57BFF4EDC19A}"/>
                </a:ext>
              </a:extLst>
            </p:cNvPr>
            <p:cNvSpPr/>
            <p:nvPr/>
          </p:nvSpPr>
          <p:spPr>
            <a:xfrm>
              <a:off x="2824039" y="2415625"/>
              <a:ext cx="3888432" cy="2340000"/>
            </a:xfrm>
            <a:prstGeom prst="chevron">
              <a:avLst>
                <a:gd name="adj" fmla="val 50000"/>
              </a:avLst>
            </a:prstGeom>
            <a:solidFill>
              <a:srgbClr val="D9EAD3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" name="Shape 99">
              <a:extLst>
                <a:ext uri="{FF2B5EF4-FFF2-40B4-BE49-F238E27FC236}">
                  <a16:creationId xmlns="" xmlns:a16="http://schemas.microsoft.com/office/drawing/2014/main" id="{59099E59-3F5B-44F9-9C62-EAFACCD756CF}"/>
                </a:ext>
              </a:extLst>
            </p:cNvPr>
            <p:cNvSpPr txBox="1"/>
            <p:nvPr/>
          </p:nvSpPr>
          <p:spPr>
            <a:xfrm>
              <a:off x="3850300" y="2818419"/>
              <a:ext cx="2286109" cy="142370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algn="ctr" defTabSz="5214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Diseño y Validación de la Encuesta</a:t>
              </a:r>
            </a:p>
          </p:txBody>
        </p:sp>
        <p:sp>
          <p:nvSpPr>
            <p:cNvPr id="22" name="Shape 100">
              <a:extLst>
                <a:ext uri="{FF2B5EF4-FFF2-40B4-BE49-F238E27FC236}">
                  <a16:creationId xmlns="" xmlns:a16="http://schemas.microsoft.com/office/drawing/2014/main" id="{4BE64657-FB07-42AC-B6A6-4E8F61CB204A}"/>
                </a:ext>
              </a:extLst>
            </p:cNvPr>
            <p:cNvSpPr/>
            <p:nvPr/>
          </p:nvSpPr>
          <p:spPr>
            <a:xfrm>
              <a:off x="5488335" y="2412700"/>
              <a:ext cx="3168352" cy="2340000"/>
            </a:xfrm>
            <a:prstGeom prst="chevron">
              <a:avLst>
                <a:gd name="adj" fmla="val 50000"/>
              </a:avLst>
            </a:prstGeom>
            <a:solidFill>
              <a:srgbClr val="EEECE1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1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3" name="Shape 101">
              <a:extLst>
                <a:ext uri="{FF2B5EF4-FFF2-40B4-BE49-F238E27FC236}">
                  <a16:creationId xmlns="" xmlns:a16="http://schemas.microsoft.com/office/drawing/2014/main" id="{8F2E3845-D8CE-493A-B9A4-3B47AB8EA5B0}"/>
                </a:ext>
              </a:extLst>
            </p:cNvPr>
            <p:cNvSpPr txBox="1"/>
            <p:nvPr/>
          </p:nvSpPr>
          <p:spPr>
            <a:xfrm>
              <a:off x="6136408" y="3015671"/>
              <a:ext cx="2627999" cy="9981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algn="ctr" defTabSz="521437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s-ES" sz="2000" dirty="0">
                  <a:solidFill>
                    <a:prstClr val="black"/>
                  </a:solidFill>
                  <a:latin typeface="Calibri"/>
                </a:rPr>
                <a:t>Recogida de Información</a:t>
              </a:r>
            </a:p>
          </p:txBody>
        </p:sp>
        <p:sp>
          <p:nvSpPr>
            <p:cNvPr id="24" name="Shape 102">
              <a:extLst>
                <a:ext uri="{FF2B5EF4-FFF2-40B4-BE49-F238E27FC236}">
                  <a16:creationId xmlns="" xmlns:a16="http://schemas.microsoft.com/office/drawing/2014/main" id="{9A9E5828-510B-4300-A08F-59057875D626}"/>
                </a:ext>
              </a:extLst>
            </p:cNvPr>
            <p:cNvSpPr txBox="1"/>
            <p:nvPr/>
          </p:nvSpPr>
          <p:spPr>
            <a:xfrm>
              <a:off x="8656688" y="2746308"/>
              <a:ext cx="2628001" cy="153682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algn="ctr" defTabSz="521437" eaLnBrk="1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s-ES" sz="2400" dirty="0">
                  <a:solidFill>
                    <a:prstClr val="black"/>
                  </a:solidFill>
                  <a:latin typeface="Calibri"/>
                </a:rPr>
                <a:t>Análisis y Publicación de Resultados</a:t>
              </a:r>
            </a:p>
          </p:txBody>
        </p:sp>
        <p:sp>
          <p:nvSpPr>
            <p:cNvPr id="25" name="Shape 103">
              <a:extLst>
                <a:ext uri="{FF2B5EF4-FFF2-40B4-BE49-F238E27FC236}">
                  <a16:creationId xmlns="" xmlns:a16="http://schemas.microsoft.com/office/drawing/2014/main" id="{C5AA4D75-8A97-4CF9-BBC6-32B111EFFCFE}"/>
                </a:ext>
              </a:extLst>
            </p:cNvPr>
            <p:cNvSpPr/>
            <p:nvPr/>
          </p:nvSpPr>
          <p:spPr>
            <a:xfrm>
              <a:off x="1023840" y="5189950"/>
              <a:ext cx="2520279" cy="390000"/>
            </a:xfrm>
            <a:prstGeom prst="rect">
              <a:avLst/>
            </a:prstGeom>
            <a:solidFill>
              <a:srgbClr val="D9EAD3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Jornadas Sevilla Junio 17</a:t>
              </a:r>
            </a:p>
          </p:txBody>
        </p:sp>
        <p:sp>
          <p:nvSpPr>
            <p:cNvPr id="26" name="Shape 104">
              <a:extLst>
                <a:ext uri="{FF2B5EF4-FFF2-40B4-BE49-F238E27FC236}">
                  <a16:creationId xmlns="" xmlns:a16="http://schemas.microsoft.com/office/drawing/2014/main" id="{580CB581-514D-4A9B-9A70-19C90E1F5CF4}"/>
                </a:ext>
              </a:extLst>
            </p:cNvPr>
            <p:cNvSpPr/>
            <p:nvPr/>
          </p:nvSpPr>
          <p:spPr>
            <a:xfrm>
              <a:off x="3513091" y="5189950"/>
              <a:ext cx="2241365" cy="390000"/>
            </a:xfrm>
            <a:prstGeom prst="rect">
              <a:avLst/>
            </a:prstGeom>
            <a:solidFill>
              <a:srgbClr val="EFEFEF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3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Sep</a:t>
              </a:r>
              <a:r>
                <a:rPr kumimoji="0" lang="es-E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–Nov 17</a:t>
              </a:r>
            </a:p>
          </p:txBody>
        </p:sp>
        <p:sp>
          <p:nvSpPr>
            <p:cNvPr id="27" name="Shape 105">
              <a:extLst>
                <a:ext uri="{FF2B5EF4-FFF2-40B4-BE49-F238E27FC236}">
                  <a16:creationId xmlns="" xmlns:a16="http://schemas.microsoft.com/office/drawing/2014/main" id="{D5AED7F1-7328-4A76-99EC-39115B1485D0}"/>
                </a:ext>
              </a:extLst>
            </p:cNvPr>
            <p:cNvSpPr/>
            <p:nvPr/>
          </p:nvSpPr>
          <p:spPr>
            <a:xfrm>
              <a:off x="8243708" y="5189949"/>
              <a:ext cx="2935157" cy="390000"/>
            </a:xfrm>
            <a:prstGeom prst="rect">
              <a:avLst/>
            </a:prstGeom>
            <a:solidFill>
              <a:srgbClr val="EFEFEF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Mar-Jun-Nov 18</a:t>
              </a:r>
            </a:p>
          </p:txBody>
        </p:sp>
        <p:sp>
          <p:nvSpPr>
            <p:cNvPr id="28" name="Shape 106">
              <a:extLst>
                <a:ext uri="{FF2B5EF4-FFF2-40B4-BE49-F238E27FC236}">
                  <a16:creationId xmlns="" xmlns:a16="http://schemas.microsoft.com/office/drawing/2014/main" id="{97267303-7365-4BDA-BD30-4B63B5FA341D}"/>
                </a:ext>
              </a:extLst>
            </p:cNvPr>
            <p:cNvSpPr/>
            <p:nvPr/>
          </p:nvSpPr>
          <p:spPr>
            <a:xfrm>
              <a:off x="191300" y="5189950"/>
              <a:ext cx="832539" cy="390000"/>
            </a:xfrm>
            <a:prstGeom prst="rect">
              <a:avLst/>
            </a:prstGeom>
            <a:solidFill>
              <a:srgbClr val="EFEFEF"/>
            </a:solidFill>
            <a:ln w="9525" cap="flat" cmpd="sng">
              <a:solidFill>
                <a:srgbClr val="1F497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marR="0" lvl="0" indent="0" algn="ctr" defTabSz="521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...</a:t>
              </a:r>
            </a:p>
          </p:txBody>
        </p:sp>
      </p:grpSp>
      <p:sp>
        <p:nvSpPr>
          <p:cNvPr id="31" name="Shape 104">
            <a:extLst>
              <a:ext uri="{FF2B5EF4-FFF2-40B4-BE49-F238E27FC236}">
                <a16:creationId xmlns="" xmlns:a16="http://schemas.microsoft.com/office/drawing/2014/main" id="{580CB581-514D-4A9B-9A70-19C90E1F5CF4}"/>
              </a:ext>
            </a:extLst>
          </p:cNvPr>
          <p:cNvSpPr/>
          <p:nvPr/>
        </p:nvSpPr>
        <p:spPr>
          <a:xfrm>
            <a:off x="4499992" y="3440477"/>
            <a:ext cx="2060164" cy="284743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ctr" defTabSz="5214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Dic 17 – Feb 18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0A691D4F-ACDA-44E8-92BD-A94C19473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4071701"/>
            <a:ext cx="3422503" cy="2566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8"/>
          <a:stretch/>
        </p:blipFill>
        <p:spPr>
          <a:xfrm>
            <a:off x="539552" y="4071701"/>
            <a:ext cx="4230399" cy="2566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484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Estado del arte y selección de </a:t>
            </a:r>
            <a:r>
              <a:rPr lang="es-ES" sz="24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</a:t>
            </a:r>
            <a:r>
              <a:rPr lang="es-ES" sz="2400" b="0" i="0" u="none" strike="noStrike" cap="none" dirty="0" err="1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opics</a:t>
            </a: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87" y="1926079"/>
            <a:ext cx="7017059" cy="2574072"/>
          </a:xfrm>
          <a:prstGeom prst="rect">
            <a:avLst/>
          </a:prstGeom>
        </p:spPr>
      </p:pic>
      <p:pic>
        <p:nvPicPr>
          <p:cNvPr id="99" name="Shape 285">
            <a:extLst>
              <a:ext uri="{FF2B5EF4-FFF2-40B4-BE49-F238E27FC236}">
                <a16:creationId xmlns="" xmlns:a16="http://schemas.microsoft.com/office/drawing/2014/main" id="{A31E7C05-4DF8-433F-BC6D-0AC18AF6720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 l="21046" t="12836" r="22270" b="17287"/>
          <a:stretch/>
        </p:blipFill>
        <p:spPr>
          <a:xfrm>
            <a:off x="6012160" y="83324"/>
            <a:ext cx="1905447" cy="1761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193" y="4725144"/>
            <a:ext cx="8747448" cy="19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8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err="1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Topics</a:t>
            </a: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finales: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5" y="1211850"/>
            <a:ext cx="8748464" cy="558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7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683569" y="1052736"/>
            <a:ext cx="7704856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Distribución de </a:t>
            </a:r>
            <a:r>
              <a:rPr lang="es-ES" sz="24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</a:t>
            </a:r>
            <a:r>
              <a:rPr lang="es-ES" sz="2400" b="0" i="0" u="none" strike="noStrike" cap="none" dirty="0" err="1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opics</a:t>
            </a: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(según el porcentaje de preguntas):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5" name="Picture 2" descr="D:\Users\Administrador\Downloads\ch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0" y="2147670"/>
            <a:ext cx="9042173" cy="336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77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 title="Gráfico">
            <a:extLst>
              <a:ext uri="{FF2B5EF4-FFF2-40B4-BE49-F238E27FC236}">
                <a16:creationId xmlns:a16="http://schemas.microsoft.com/office/drawing/2014/main" xmlns="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2070307"/>
              </p:ext>
            </p:extLst>
          </p:nvPr>
        </p:nvGraphicFramePr>
        <p:xfrm>
          <a:off x="1" y="1761534"/>
          <a:ext cx="9056966" cy="4763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hape 262">
            <a:extLst>
              <a:ext uri="{FF2B5EF4-FFF2-40B4-BE49-F238E27FC236}">
                <a16:creationId xmlns:a16="http://schemas.microsoft.com/office/drawing/2014/main" xmlns="" id="{8F772F70-7521-483A-B990-F015970CD0F9}"/>
              </a:ext>
            </a:extLst>
          </p:cNvPr>
          <p:cNvSpPr txBox="1"/>
          <p:nvPr/>
        </p:nvSpPr>
        <p:spPr>
          <a:xfrm>
            <a:off x="683569" y="1052736"/>
            <a:ext cx="7704856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Distribución de </a:t>
            </a:r>
            <a:r>
              <a:rPr lang="es-ES" sz="2400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</a:t>
            </a:r>
            <a:r>
              <a:rPr lang="es-ES" sz="2400" b="0" i="0" u="none" strike="noStrike" cap="none" dirty="0" err="1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opics</a:t>
            </a:r>
            <a:r>
              <a:rPr lang="es-ES" sz="2400" b="0" i="0" u="none" strike="noStrike" cap="none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 (según el porcentaje de preguntas):</a:t>
            </a:r>
          </a:p>
        </p:txBody>
      </p:sp>
    </p:spTree>
    <p:extLst>
      <p:ext uri="{BB962C8B-B14F-4D97-AF65-F5344CB8AC3E}">
        <p14:creationId xmlns:p14="http://schemas.microsoft.com/office/powerpoint/2010/main" val="425094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E</a:t>
            </a: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jemplo de preguntas: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5175376" cy="2808312"/>
          </a:xfrm>
          <a:prstGeom prst="rect">
            <a:avLst/>
          </a:prstGeom>
        </p:spPr>
      </p:pic>
      <p:grpSp>
        <p:nvGrpSpPr>
          <p:cNvPr id="3" name="Grupo 2"/>
          <p:cNvGrpSpPr/>
          <p:nvPr/>
        </p:nvGrpSpPr>
        <p:grpSpPr>
          <a:xfrm>
            <a:off x="3275856" y="3501008"/>
            <a:ext cx="6361292" cy="3251417"/>
            <a:chOff x="4187372" y="3212976"/>
            <a:chExt cx="7082521" cy="3467441"/>
          </a:xfrm>
        </p:grpSpPr>
        <p:grpSp>
          <p:nvGrpSpPr>
            <p:cNvPr id="13" name="Agrupar 19"/>
            <p:cNvGrpSpPr/>
            <p:nvPr/>
          </p:nvGrpSpPr>
          <p:grpSpPr>
            <a:xfrm>
              <a:off x="4283968" y="3212976"/>
              <a:ext cx="6390752" cy="435272"/>
              <a:chOff x="0" y="66190"/>
              <a:chExt cx="7287716" cy="496364"/>
            </a:xfrm>
          </p:grpSpPr>
          <p:sp>
            <p:nvSpPr>
              <p:cNvPr id="14" name="Rectángulo redondeado 13"/>
              <p:cNvSpPr/>
              <p:nvPr/>
            </p:nvSpPr>
            <p:spPr>
              <a:xfrm>
                <a:off x="0" y="66190"/>
                <a:ext cx="7287716" cy="496364"/>
              </a:xfrm>
              <a:prstGeom prst="roundRect">
                <a:avLst/>
              </a:prstGeom>
              <a:gradFill flip="none" rotWithShape="1">
                <a:gsLst>
                  <a:gs pos="0">
                    <a:srgbClr val="4BACC6">
                      <a:lumMod val="40000"/>
                      <a:lumOff val="60000"/>
                    </a:srgbClr>
                  </a:gs>
                  <a:gs pos="46000">
                    <a:srgbClr val="4BACC6">
                      <a:lumMod val="95000"/>
                      <a:lumOff val="5000"/>
                    </a:srgbClr>
                  </a:gs>
                  <a:gs pos="100000">
                    <a:srgbClr val="4BACC6">
                      <a:lumMod val="60000"/>
                    </a:srgb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25400" cap="flat" cmpd="sng" algn="ctr">
                <a:solidFill>
                  <a:sysClr val="window" lastClr="FFFFFF">
                    <a:hueOff val="0"/>
                    <a:satOff val="0"/>
                    <a:lumOff val="0"/>
                    <a:alphaOff val="0"/>
                  </a:sysClr>
                </a:solidFill>
                <a:prstDash val="solid"/>
              </a:ln>
              <a:effectLst/>
            </p:spPr>
          </p:sp>
          <p:sp>
            <p:nvSpPr>
              <p:cNvPr id="15" name="Rectángulo 14"/>
              <p:cNvSpPr/>
              <p:nvPr/>
            </p:nvSpPr>
            <p:spPr>
              <a:xfrm>
                <a:off x="24230" y="90420"/>
                <a:ext cx="7239256" cy="4479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spcFirstLastPara="0" vert="horz" wrap="square" lIns="93550" tIns="93550" rIns="93550" bIns="93550" numCol="1" spcCol="1270" anchor="ctr" anchorCtr="0">
                <a:noAutofit/>
              </a:bodyPr>
              <a:lstStyle/>
              <a:p>
                <a:pPr marL="0" marR="0" lvl="0" indent="0" defTabSz="109139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2455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MOOCs</a:t>
                </a:r>
                <a:r>
                  <a:rPr kumimoji="0" lang="es-ES" sz="2455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s-ES" sz="2455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SPOCs</a:t>
                </a:r>
                <a:endParaRPr kumimoji="0" lang="es-ES" sz="2455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372" y="3693539"/>
              <a:ext cx="7082521" cy="29868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82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Adelanto de análisis</a:t>
            </a: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473" y="1556792"/>
            <a:ext cx="7100887" cy="4623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Normativa y Reconocimiento a la Innovación Docente</a:t>
            </a: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8DB12BEC-4148-4F12-B807-86028C7936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204417"/>
              </p:ext>
            </p:extLst>
          </p:nvPr>
        </p:nvGraphicFramePr>
        <p:xfrm>
          <a:off x="-108520" y="1412776"/>
          <a:ext cx="568863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ECAC47BC-46F3-4BAA-B324-D996A8EF35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830458"/>
              </p:ext>
            </p:extLst>
          </p:nvPr>
        </p:nvGraphicFramePr>
        <p:xfrm>
          <a:off x="3275856" y="3501008"/>
          <a:ext cx="635178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847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Formación del profesorado en Tecnologías Educativas</a:t>
            </a: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C5B946C8-CEE5-495C-801D-90F1D8D73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767399"/>
              </p:ext>
            </p:extLst>
          </p:nvPr>
        </p:nvGraphicFramePr>
        <p:xfrm>
          <a:off x="5292080" y="1195195"/>
          <a:ext cx="3069650" cy="244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188030C1-6529-4890-8026-3575E7FE1F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196651"/>
              </p:ext>
            </p:extLst>
          </p:nvPr>
        </p:nvGraphicFramePr>
        <p:xfrm>
          <a:off x="1043520" y="1199232"/>
          <a:ext cx="3384464" cy="2373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1 Gráfico">
            <a:extLst>
              <a:ext uri="{FF2B5EF4-FFF2-40B4-BE49-F238E27FC236}">
                <a16:creationId xmlns=""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9991887"/>
              </p:ext>
            </p:extLst>
          </p:nvPr>
        </p:nvGraphicFramePr>
        <p:xfrm>
          <a:off x="827087" y="3573016"/>
          <a:ext cx="7026793" cy="3403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Elipse 5"/>
          <p:cNvSpPr/>
          <p:nvPr/>
        </p:nvSpPr>
        <p:spPr>
          <a:xfrm>
            <a:off x="7092280" y="2093044"/>
            <a:ext cx="1368153" cy="25583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2" name="Grupo 1"/>
          <p:cNvGrpSpPr/>
          <p:nvPr/>
        </p:nvGrpSpPr>
        <p:grpSpPr>
          <a:xfrm>
            <a:off x="568780" y="5101347"/>
            <a:ext cx="4788855" cy="1884187"/>
            <a:chOff x="568780" y="5101347"/>
            <a:chExt cx="4788855" cy="1884187"/>
          </a:xfrm>
        </p:grpSpPr>
        <p:sp>
          <p:nvSpPr>
            <p:cNvPr id="13" name="Elipse 12"/>
            <p:cNvSpPr/>
            <p:nvPr/>
          </p:nvSpPr>
          <p:spPr>
            <a:xfrm rot="19172902">
              <a:off x="568780" y="5731795"/>
              <a:ext cx="2264680" cy="623290"/>
            </a:xfrm>
            <a:prstGeom prst="ellipse">
              <a:avLst/>
            </a:prstGeom>
            <a:noFill/>
            <a:ln>
              <a:solidFill>
                <a:srgbClr val="2B11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Elipse 13"/>
            <p:cNvSpPr/>
            <p:nvPr/>
          </p:nvSpPr>
          <p:spPr>
            <a:xfrm rot="19090005">
              <a:off x="2151194" y="5687890"/>
              <a:ext cx="1969885" cy="517818"/>
            </a:xfrm>
            <a:prstGeom prst="ellipse">
              <a:avLst/>
            </a:prstGeom>
            <a:noFill/>
            <a:ln>
              <a:solidFill>
                <a:srgbClr val="2B11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5" name="Elipse 14"/>
            <p:cNvSpPr/>
            <p:nvPr/>
          </p:nvSpPr>
          <p:spPr>
            <a:xfrm rot="18896746">
              <a:off x="3363035" y="5860220"/>
              <a:ext cx="1737537" cy="302685"/>
            </a:xfrm>
            <a:prstGeom prst="ellipse">
              <a:avLst/>
            </a:prstGeom>
            <a:noFill/>
            <a:ln>
              <a:solidFill>
                <a:srgbClr val="2B11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Elipse 15"/>
            <p:cNvSpPr/>
            <p:nvPr/>
          </p:nvSpPr>
          <p:spPr>
            <a:xfrm rot="18896746">
              <a:off x="4259892" y="5887792"/>
              <a:ext cx="1884187" cy="311298"/>
            </a:xfrm>
            <a:prstGeom prst="ellipse">
              <a:avLst/>
            </a:prstGeom>
            <a:noFill/>
            <a:ln>
              <a:solidFill>
                <a:srgbClr val="2B11E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1648057" y="5750830"/>
            <a:ext cx="6398065" cy="437584"/>
            <a:chOff x="1648057" y="5750830"/>
            <a:chExt cx="6398065" cy="437584"/>
          </a:xfrm>
        </p:grpSpPr>
        <p:sp>
          <p:nvSpPr>
            <p:cNvPr id="8" name="Elipse 7"/>
            <p:cNvSpPr/>
            <p:nvPr/>
          </p:nvSpPr>
          <p:spPr>
            <a:xfrm rot="19019184">
              <a:off x="3617535" y="5894456"/>
              <a:ext cx="1833833" cy="255614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0" name="Elipse 9"/>
            <p:cNvSpPr/>
            <p:nvPr/>
          </p:nvSpPr>
          <p:spPr>
            <a:xfrm rot="19019184">
              <a:off x="6557465" y="5770623"/>
              <a:ext cx="1488657" cy="28530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1" name="Elipse 10"/>
            <p:cNvSpPr/>
            <p:nvPr/>
          </p:nvSpPr>
          <p:spPr>
            <a:xfrm rot="19019184">
              <a:off x="1648057" y="5750830"/>
              <a:ext cx="1488657" cy="2375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Elipse 16"/>
            <p:cNvSpPr/>
            <p:nvPr/>
          </p:nvSpPr>
          <p:spPr>
            <a:xfrm rot="19019184">
              <a:off x="2941913" y="5883708"/>
              <a:ext cx="1827845" cy="30470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Elipse 17"/>
            <p:cNvSpPr/>
            <p:nvPr/>
          </p:nvSpPr>
          <p:spPr>
            <a:xfrm rot="19019184">
              <a:off x="4920901" y="5765586"/>
              <a:ext cx="1488657" cy="237560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403234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Unidades de Apoyo a Innovación Docente y Producción</a:t>
            </a: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="" xmlns:a16="http://schemas.microsoft.com/office/drawing/2014/main" id="{D742DC2F-77A0-449F-87F4-20FFE7E7F5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120873"/>
              </p:ext>
            </p:extLst>
          </p:nvPr>
        </p:nvGraphicFramePr>
        <p:xfrm>
          <a:off x="-252536" y="1628800"/>
          <a:ext cx="5040560" cy="327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09B5412D-3EC5-4753-9931-4F1DF6B28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1248620"/>
              </p:ext>
            </p:extLst>
          </p:nvPr>
        </p:nvGraphicFramePr>
        <p:xfrm>
          <a:off x="4283968" y="3029657"/>
          <a:ext cx="5254778" cy="3852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31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611560" y="879103"/>
            <a:ext cx="8208968" cy="461665"/>
          </a:xfrm>
        </p:spPr>
        <p:txBody>
          <a:bodyPr/>
          <a:lstStyle/>
          <a:p>
            <a:r>
              <a:rPr lang="es-ES" dirty="0" err="1" smtClean="0">
                <a:solidFill>
                  <a:srgbClr val="FF0000"/>
                </a:solidFill>
              </a:rPr>
              <a:t>Crue</a:t>
            </a:r>
            <a:r>
              <a:rPr lang="es-ES" dirty="0" smtClean="0">
                <a:solidFill>
                  <a:srgbClr val="FF0000"/>
                </a:solidFill>
              </a:rPr>
              <a:t> Universidades Españolas (</a:t>
            </a:r>
            <a:r>
              <a:rPr lang="es-ES" u="sng" dirty="0">
                <a:solidFill>
                  <a:srgbClr val="00B0F0"/>
                </a:solidFill>
              </a:rPr>
              <a:t>www.crue.org</a:t>
            </a:r>
            <a:r>
              <a:rPr lang="es-ES" dirty="0" smtClean="0">
                <a:solidFill>
                  <a:srgbClr val="FF0000"/>
                </a:solidFill>
              </a:rPr>
              <a:t>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455434" y="1484784"/>
            <a:ext cx="8207375" cy="4967514"/>
          </a:xfrm>
        </p:spPr>
        <p:txBody>
          <a:bodyPr/>
          <a:lstStyle/>
          <a:p>
            <a:r>
              <a:rPr lang="es-ES" dirty="0" smtClean="0"/>
              <a:t>Asociación </a:t>
            </a:r>
            <a:r>
              <a:rPr lang="es-ES" dirty="0"/>
              <a:t>sin ánimo de lucro </a:t>
            </a:r>
            <a:r>
              <a:rPr lang="es-ES" dirty="0" smtClean="0"/>
              <a:t>formada por </a:t>
            </a:r>
            <a:r>
              <a:rPr lang="es-ES" dirty="0" smtClean="0">
                <a:solidFill>
                  <a:srgbClr val="FF0000"/>
                </a:solidFill>
              </a:rPr>
              <a:t>76 </a:t>
            </a:r>
            <a:r>
              <a:rPr lang="es-ES" dirty="0">
                <a:solidFill>
                  <a:srgbClr val="FF0000"/>
                </a:solidFill>
              </a:rPr>
              <a:t>universidades españolas</a:t>
            </a:r>
            <a:r>
              <a:rPr lang="es-ES" dirty="0"/>
              <a:t>: 50 públicas y 26 </a:t>
            </a:r>
            <a:r>
              <a:rPr lang="es-ES" dirty="0" smtClean="0"/>
              <a:t>privadas.</a:t>
            </a:r>
          </a:p>
          <a:p>
            <a:endParaRPr lang="es-ES" dirty="0"/>
          </a:p>
          <a:p>
            <a:r>
              <a:rPr lang="es-ES" dirty="0" smtClean="0"/>
              <a:t>Fundada en 1994. En 2016-17, </a:t>
            </a:r>
            <a:r>
              <a:rPr lang="es-ES" dirty="0">
                <a:solidFill>
                  <a:srgbClr val="FF0000"/>
                </a:solidFill>
              </a:rPr>
              <a:t>1.321.698 estudiantes, </a:t>
            </a:r>
            <a:r>
              <a:rPr lang="es-ES" dirty="0" smtClean="0">
                <a:solidFill>
                  <a:srgbClr val="FF0000"/>
                </a:solidFill>
              </a:rPr>
              <a:t>94.569 PDI </a:t>
            </a:r>
            <a:r>
              <a:rPr lang="es-ES" dirty="0">
                <a:solidFill>
                  <a:srgbClr val="FF0000"/>
                </a:solidFill>
              </a:rPr>
              <a:t>y 48.852 </a:t>
            </a:r>
            <a:r>
              <a:rPr lang="es-ES" dirty="0" smtClean="0">
                <a:solidFill>
                  <a:srgbClr val="FF0000"/>
                </a:solidFill>
              </a:rPr>
              <a:t>PAS </a:t>
            </a:r>
            <a:r>
              <a:rPr lang="es-ES" dirty="0" smtClean="0"/>
              <a:t>(Fuente: CRUE. La Universidad Española en Cifras)</a:t>
            </a:r>
          </a:p>
          <a:p>
            <a:endParaRPr lang="es-ES" dirty="0" smtClean="0"/>
          </a:p>
          <a:p>
            <a:r>
              <a:rPr lang="es-ES" dirty="0" smtClean="0"/>
              <a:t>Principal </a:t>
            </a:r>
            <a:r>
              <a:rPr lang="es-ES" dirty="0"/>
              <a:t>interlocutor de las universidades con el gobierno </a:t>
            </a:r>
            <a:r>
              <a:rPr lang="es-ES" dirty="0" smtClean="0"/>
              <a:t>central. Papel </a:t>
            </a:r>
            <a:r>
              <a:rPr lang="es-ES" dirty="0"/>
              <a:t>clave en </a:t>
            </a:r>
            <a:r>
              <a:rPr lang="es-ES" dirty="0" smtClean="0"/>
              <a:t>los </a:t>
            </a:r>
            <a:r>
              <a:rPr lang="es-ES" dirty="0"/>
              <a:t>desarrollos normativos </a:t>
            </a:r>
            <a:r>
              <a:rPr lang="es-ES" dirty="0" smtClean="0"/>
              <a:t>de la </a:t>
            </a:r>
            <a:r>
              <a:rPr lang="es-ES" dirty="0"/>
              <a:t>educación superior de nuestro país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dirty="0" smtClean="0"/>
              <a:t>Promueve </a:t>
            </a:r>
            <a:r>
              <a:rPr lang="es-ES" dirty="0"/>
              <a:t>iniciativas de distinta índole con el fin de fomentar las relaciones con el tejido productivo y social, las relaciones institucionales, tanto nacionales como internacionales, y trabaja para poner en valor a la Universidad española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r>
              <a:rPr lang="es-ES" b="1" dirty="0" smtClean="0"/>
              <a:t>Gobernanza</a:t>
            </a:r>
            <a:r>
              <a:rPr lang="es-ES" dirty="0" smtClean="0"/>
              <a:t>: Comité Permanente</a:t>
            </a:r>
            <a:r>
              <a:rPr lang="es-ES" dirty="0"/>
              <a:t> </a:t>
            </a:r>
            <a:r>
              <a:rPr lang="es-ES" dirty="0" smtClean="0"/>
              <a:t>y Asamblea General de Rectores. 10 Sectoriales (Asuntos </a:t>
            </a:r>
            <a:r>
              <a:rPr lang="es-ES" dirty="0"/>
              <a:t>Académicos, </a:t>
            </a:r>
            <a:r>
              <a:rPr lang="es-ES" dirty="0" err="1"/>
              <a:t>I+D+i</a:t>
            </a:r>
            <a:r>
              <a:rPr lang="es-ES" dirty="0"/>
              <a:t>, </a:t>
            </a:r>
            <a:r>
              <a:rPr lang="es-ES" dirty="0" smtClean="0"/>
              <a:t>Gerentes, </a:t>
            </a:r>
            <a:r>
              <a:rPr lang="es-ES" dirty="0" smtClean="0">
                <a:solidFill>
                  <a:srgbClr val="FF0000"/>
                </a:solidFill>
              </a:rPr>
              <a:t>TIC</a:t>
            </a:r>
            <a:r>
              <a:rPr lang="es-ES" dirty="0"/>
              <a:t>, …</a:t>
            </a:r>
            <a:r>
              <a:rPr lang="es-ES" dirty="0" smtClean="0"/>
              <a:t>), dirigidas por Comités Ejecutivos (</a:t>
            </a:r>
            <a:r>
              <a:rPr lang="es-ES" dirty="0"/>
              <a:t>preside </a:t>
            </a:r>
            <a:r>
              <a:rPr lang="es-ES" dirty="0" smtClean="0"/>
              <a:t>un Rector) y compuestas por  Grupos de Trabajo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547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Plataforma LMS</a:t>
            </a: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8C76CC00-A2DD-4B25-8F69-BEDC8D60CC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278183"/>
              </p:ext>
            </p:extLst>
          </p:nvPr>
        </p:nvGraphicFramePr>
        <p:xfrm>
          <a:off x="0" y="1406527"/>
          <a:ext cx="4067944" cy="195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172E941-4231-45C7-97AE-248A1487FB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23" y="1215888"/>
            <a:ext cx="4712457" cy="2574692"/>
          </a:xfrm>
          <a:prstGeom prst="rect">
            <a:avLst/>
          </a:prstGeom>
          <a:noFill/>
        </p:spPr>
      </p:pic>
      <p:graphicFrame>
        <p:nvGraphicFramePr>
          <p:cNvPr id="15" name="Gráfico 14">
            <a:extLst>
              <a:ext uri="{FF2B5EF4-FFF2-40B4-BE49-F238E27FC236}">
                <a16:creationId xmlns="" xmlns:a16="http://schemas.microsoft.com/office/drawing/2014/main" id="{00000000-0008-0000-06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67643"/>
              </p:ext>
            </p:extLst>
          </p:nvPr>
        </p:nvGraphicFramePr>
        <p:xfrm>
          <a:off x="323528" y="4080224"/>
          <a:ext cx="2746385" cy="2710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 Gráfico">
            <a:extLst>
              <a:ext uri="{FF2B5EF4-FFF2-40B4-BE49-F238E27FC236}">
                <a16:creationId xmlns="" xmlns:a16="http://schemas.microsoft.com/office/drawing/2014/main" id="{00000000-0008-0000-07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736599"/>
              </p:ext>
            </p:extLst>
          </p:nvPr>
        </p:nvGraphicFramePr>
        <p:xfrm>
          <a:off x="3640523" y="4114651"/>
          <a:ext cx="5472608" cy="264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Elipse 1"/>
          <p:cNvSpPr/>
          <p:nvPr/>
        </p:nvSpPr>
        <p:spPr>
          <a:xfrm>
            <a:off x="7901270" y="4941168"/>
            <a:ext cx="1135226" cy="13681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4355976" y="1340768"/>
            <a:ext cx="2016224" cy="273754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 rot="572305">
            <a:off x="433658" y="4088783"/>
            <a:ext cx="627773" cy="24445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0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Repositorio de contenidos audiovisuales educativos: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EC1E6277-62DC-40E7-AEF0-157A44299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0110564"/>
              </p:ext>
            </p:extLst>
          </p:nvPr>
        </p:nvGraphicFramePr>
        <p:xfrm>
          <a:off x="-540568" y="1412776"/>
          <a:ext cx="6254578" cy="397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="" xmlns:a16="http://schemas.microsoft.com/office/drawing/2014/main" id="{DF204DEA-EBE9-40EF-909D-00EE3CF6DE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44562"/>
              </p:ext>
            </p:extLst>
          </p:nvPr>
        </p:nvGraphicFramePr>
        <p:xfrm>
          <a:off x="4556917" y="3212976"/>
          <a:ext cx="5040560" cy="37379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423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467544" y="733234"/>
            <a:ext cx="8280919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Producción de contenidos audiovisuales básicos y avanzados: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114B755E-24D4-4D3C-B9C4-E895BD77B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714066"/>
              </p:ext>
            </p:extLst>
          </p:nvPr>
        </p:nvGraphicFramePr>
        <p:xfrm>
          <a:off x="4283968" y="2996952"/>
          <a:ext cx="5400600" cy="409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8DFCA162-B9E4-4655-B6E1-549F5867C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833598"/>
              </p:ext>
            </p:extLst>
          </p:nvPr>
        </p:nvGraphicFramePr>
        <p:xfrm>
          <a:off x="-324544" y="1124744"/>
          <a:ext cx="5760640" cy="409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Elipse 7"/>
          <p:cNvSpPr/>
          <p:nvPr/>
        </p:nvSpPr>
        <p:spPr>
          <a:xfrm>
            <a:off x="539552" y="3573016"/>
            <a:ext cx="703178" cy="6480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041658" y="4077072"/>
            <a:ext cx="703178" cy="648072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" name="Conector angular 2"/>
          <p:cNvCxnSpPr>
            <a:stCxn id="8" idx="4"/>
            <a:endCxn id="9" idx="2"/>
          </p:cNvCxnSpPr>
          <p:nvPr/>
        </p:nvCxnSpPr>
        <p:spPr>
          <a:xfrm rot="16200000" flipH="1">
            <a:off x="3376389" y="1735839"/>
            <a:ext cx="180020" cy="5150517"/>
          </a:xfrm>
          <a:prstGeom prst="bentConnector2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382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Nuevas metodologías educativas: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7125301"/>
              </p:ext>
            </p:extLst>
          </p:nvPr>
        </p:nvGraphicFramePr>
        <p:xfrm>
          <a:off x="-396552" y="1462754"/>
          <a:ext cx="576064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8293110"/>
              </p:ext>
            </p:extLst>
          </p:nvPr>
        </p:nvGraphicFramePr>
        <p:xfrm>
          <a:off x="4355976" y="1459017"/>
          <a:ext cx="5112568" cy="3426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="" xmlns:a16="http://schemas.microsoft.com/office/drawing/2014/main" id="{6A33FCE3-C5A5-4CDA-8E67-579E7C487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701255"/>
              </p:ext>
            </p:extLst>
          </p:nvPr>
        </p:nvGraphicFramePr>
        <p:xfrm>
          <a:off x="4968044" y="4653136"/>
          <a:ext cx="3888432" cy="2204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Elipse 5"/>
          <p:cNvSpPr/>
          <p:nvPr/>
        </p:nvSpPr>
        <p:spPr>
          <a:xfrm>
            <a:off x="467544" y="2920041"/>
            <a:ext cx="576064" cy="5040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50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78474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938D76"/>
              </a:buClr>
              <a:buSzPct val="25000"/>
            </a:pPr>
            <a:r>
              <a:rPr lang="es-ES" sz="24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Tecnologías </a:t>
            </a: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avanzadas para apoyo al aprendizaje: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="" xmlns:a16="http://schemas.microsoft.com/office/drawing/2014/main" id="{5E297DC2-196F-4403-890C-54315CB397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732762"/>
              </p:ext>
            </p:extLst>
          </p:nvPr>
        </p:nvGraphicFramePr>
        <p:xfrm>
          <a:off x="251520" y="936730"/>
          <a:ext cx="4932548" cy="317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5508131"/>
              </p:ext>
            </p:extLst>
          </p:nvPr>
        </p:nvGraphicFramePr>
        <p:xfrm>
          <a:off x="4644008" y="907163"/>
          <a:ext cx="4968552" cy="316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136309"/>
              </p:ext>
            </p:extLst>
          </p:nvPr>
        </p:nvGraphicFramePr>
        <p:xfrm>
          <a:off x="4968044" y="3872683"/>
          <a:ext cx="4320480" cy="3169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9575125"/>
              </p:ext>
            </p:extLst>
          </p:nvPr>
        </p:nvGraphicFramePr>
        <p:xfrm>
          <a:off x="251520" y="3851771"/>
          <a:ext cx="3672408" cy="3211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Elipse 8"/>
          <p:cNvSpPr/>
          <p:nvPr/>
        </p:nvSpPr>
        <p:spPr>
          <a:xfrm>
            <a:off x="6444208" y="1916832"/>
            <a:ext cx="576064" cy="5040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1187624" y="5085184"/>
            <a:ext cx="576064" cy="5040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6300192" y="5038769"/>
            <a:ext cx="576064" cy="5040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1691680" y="1844824"/>
            <a:ext cx="576064" cy="5040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12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323528" y="733234"/>
            <a:ext cx="856895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938D76"/>
              </a:buClr>
              <a:buSzPct val="25000"/>
            </a:pPr>
            <a:r>
              <a:rPr lang="es-ES" sz="24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Tecnologías </a:t>
            </a: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avanzadas para apoyo a la evaluación y acreditación: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1842"/>
              </p:ext>
            </p:extLst>
          </p:nvPr>
        </p:nvGraphicFramePr>
        <p:xfrm>
          <a:off x="-371122" y="3985584"/>
          <a:ext cx="5472609" cy="3161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5296146"/>
              </p:ext>
            </p:extLst>
          </p:nvPr>
        </p:nvGraphicFramePr>
        <p:xfrm>
          <a:off x="4383740" y="4015864"/>
          <a:ext cx="5399386" cy="3139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7940439"/>
              </p:ext>
            </p:extLst>
          </p:nvPr>
        </p:nvGraphicFramePr>
        <p:xfrm>
          <a:off x="4607376" y="1047122"/>
          <a:ext cx="4896544" cy="322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950095"/>
              </p:ext>
            </p:extLst>
          </p:nvPr>
        </p:nvGraphicFramePr>
        <p:xfrm>
          <a:off x="-115968" y="1365455"/>
          <a:ext cx="5768088" cy="2972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Elipse 7"/>
          <p:cNvSpPr/>
          <p:nvPr/>
        </p:nvSpPr>
        <p:spPr>
          <a:xfrm>
            <a:off x="6588224" y="1916832"/>
            <a:ext cx="576064" cy="5040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1430245" y="4986633"/>
            <a:ext cx="576064" cy="5040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6620994" y="4653136"/>
            <a:ext cx="576064" cy="5040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1572951" y="2060848"/>
            <a:ext cx="576064" cy="5040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61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938D76"/>
              </a:buClr>
              <a:buSzPct val="25000"/>
            </a:pP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Competencias </a:t>
            </a:r>
            <a:r>
              <a:rPr lang="es-ES" sz="24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d</a:t>
            </a: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igitales y </a:t>
            </a:r>
            <a:r>
              <a:rPr lang="es-ES" sz="24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</a:t>
            </a: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roblemática </a:t>
            </a:r>
            <a:r>
              <a:rPr lang="es-ES" sz="24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a</a:t>
            </a: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plicación TE: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1716193"/>
              </p:ext>
            </p:extLst>
          </p:nvPr>
        </p:nvGraphicFramePr>
        <p:xfrm>
          <a:off x="323528" y="964214"/>
          <a:ext cx="9289529" cy="310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="" xmlns:a16="http://schemas.microsoft.com/office/drawing/2014/main" id="{E815A86C-28B1-4580-8B3D-7E461177C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1718956"/>
              </p:ext>
            </p:extLst>
          </p:nvPr>
        </p:nvGraphicFramePr>
        <p:xfrm>
          <a:off x="-684584" y="4001254"/>
          <a:ext cx="9909451" cy="2856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Elipse 4"/>
          <p:cNvSpPr/>
          <p:nvPr/>
        </p:nvSpPr>
        <p:spPr>
          <a:xfrm>
            <a:off x="3851920" y="1628800"/>
            <a:ext cx="576064" cy="504056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70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dirty="0" err="1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MOOCs</a:t>
            </a: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/</a:t>
            </a:r>
            <a:r>
              <a:rPr lang="es-ES" sz="2400" dirty="0" err="1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SPOCs</a:t>
            </a: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780224"/>
              </p:ext>
            </p:extLst>
          </p:nvPr>
        </p:nvGraphicFramePr>
        <p:xfrm>
          <a:off x="323528" y="1196875"/>
          <a:ext cx="3013721" cy="255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="" xmlns:a16="http://schemas.microsoft.com/office/drawing/2014/main" id="{6CBD89B0-5617-458A-AAAE-8766219EB0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461970"/>
              </p:ext>
            </p:extLst>
          </p:nvPr>
        </p:nvGraphicFramePr>
        <p:xfrm>
          <a:off x="3995936" y="1303598"/>
          <a:ext cx="5148064" cy="240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="" xmlns:a16="http://schemas.microsoft.com/office/drawing/2014/main" id="{79BCC383-5617-45CD-A3F6-FBB2EAC5F1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6276711"/>
              </p:ext>
            </p:extLst>
          </p:nvPr>
        </p:nvGraphicFramePr>
        <p:xfrm>
          <a:off x="-40979" y="4303607"/>
          <a:ext cx="4252939" cy="2260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="" xmlns:a16="http://schemas.microsoft.com/office/drawing/2014/main" id="{2EE3C03D-4DDE-45F0-9CAD-E512DAFE8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284767"/>
              </p:ext>
            </p:extLst>
          </p:nvPr>
        </p:nvGraphicFramePr>
        <p:xfrm>
          <a:off x="4211960" y="4010150"/>
          <a:ext cx="5040560" cy="2847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Elipse 12"/>
          <p:cNvSpPr/>
          <p:nvPr/>
        </p:nvSpPr>
        <p:spPr>
          <a:xfrm rot="16200000">
            <a:off x="8120665" y="2340967"/>
            <a:ext cx="927755" cy="32784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 rot="16200000">
            <a:off x="6752513" y="2340966"/>
            <a:ext cx="927755" cy="32784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 rot="16200000">
            <a:off x="7344761" y="2240415"/>
            <a:ext cx="1119026" cy="32784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Elipse 16"/>
          <p:cNvSpPr/>
          <p:nvPr/>
        </p:nvSpPr>
        <p:spPr>
          <a:xfrm rot="16200000">
            <a:off x="5936797" y="2168407"/>
            <a:ext cx="1263042" cy="32784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 rot="16200000">
            <a:off x="5510952" y="2420434"/>
            <a:ext cx="758986" cy="327843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581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spcBef>
                <a:spcPts val="0"/>
              </a:spcBef>
              <a:buClr>
                <a:srgbClr val="938D76"/>
              </a:buClr>
              <a:buSzPct val="25000"/>
            </a:pPr>
            <a:r>
              <a:rPr lang="es-ES" sz="24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Satisfacción con la encuesta FOLTE: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1632622"/>
              </p:ext>
            </p:extLst>
          </p:nvPr>
        </p:nvGraphicFramePr>
        <p:xfrm>
          <a:off x="179512" y="1700808"/>
          <a:ext cx="10515599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632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26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GT </a:t>
            </a:r>
            <a:r>
              <a:rPr lang="es-ES" sz="2400" b="0" i="0" u="none" strike="noStrike" cap="none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Formación online y tecnologías </a:t>
            </a: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educativas (FOLTE)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521250" y="1362456"/>
            <a:ext cx="8403000" cy="5145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Noto Sans Symbols"/>
              <a:buNone/>
            </a:pP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Creado el 1 de Diciembre de 2016 a partir de un GT de 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Campus Virtuales 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anterior y 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de una nueva propuesta 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sobre 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Tecnologías 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Educativas.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Noto Sans Symbols"/>
              <a:buNone/>
            </a:pPr>
            <a:endParaRPr lang="es-ES" sz="18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Clr>
                <a:srgbClr val="C00000"/>
              </a:buClr>
              <a:buSzPct val="25000"/>
              <a:buFont typeface="Noto Sans Symbols"/>
              <a:buNone/>
            </a:pPr>
            <a:r>
              <a:rPr lang="es-ES" sz="20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Objetivos</a:t>
            </a:r>
            <a:r>
              <a:rPr lang="es-ES" sz="20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lang="es-ES" sz="2000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73050" algn="just">
              <a:spcBef>
                <a:spcPts val="800"/>
              </a:spcBef>
              <a:buClr>
                <a:srgbClr val="7F7F7F"/>
              </a:buClr>
              <a:buFont typeface="Candara"/>
              <a:buChar char="▪"/>
            </a:pP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Facilitar el </a:t>
            </a:r>
            <a:r>
              <a:rPr lang="es-ES" sz="1800" b="1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desarrollo sostenible de </a:t>
            </a:r>
            <a:r>
              <a:rPr lang="es-ES" sz="1800" b="1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los servicios </a:t>
            </a:r>
            <a:r>
              <a:rPr lang="es-ES" sz="1800" b="1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de apoyo docente </a:t>
            </a:r>
            <a:r>
              <a:rPr lang="es-ES" sz="1800" b="1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vía los Campus </a:t>
            </a:r>
            <a:r>
              <a:rPr lang="es-ES" sz="1800" b="1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Virtuales de las </a:t>
            </a:r>
            <a:r>
              <a:rPr lang="es-ES" sz="1800" b="1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Universidades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fomentando 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interoperabilidad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colaboración 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inter‐institucional y 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compartición de procedimientos/buenas 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prácticas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  <a:p>
            <a:pPr marL="285750" lvl="0" indent="-273050" algn="just">
              <a:spcBef>
                <a:spcPts val="800"/>
              </a:spcBef>
              <a:buClr>
                <a:srgbClr val="7F7F7F"/>
              </a:buClr>
              <a:buFont typeface="Candara"/>
              <a:buChar char="▪"/>
            </a:pPr>
            <a:endParaRPr lang="es-ES" sz="1800" dirty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73050" algn="just">
              <a:spcBef>
                <a:spcPts val="800"/>
              </a:spcBef>
              <a:buClr>
                <a:srgbClr val="7F7F7F"/>
              </a:buClr>
              <a:buFont typeface="Candara"/>
              <a:buChar char="▪"/>
            </a:pP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Conocer 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el </a:t>
            </a:r>
            <a:r>
              <a:rPr lang="es-ES" sz="1800" b="1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estado actual de implementación de tecnologías de apoyo a </a:t>
            </a:r>
            <a:r>
              <a:rPr lang="es-ES" sz="1800" b="1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la docencia </a:t>
            </a:r>
            <a:r>
              <a:rPr lang="es-ES" sz="1800" b="1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en Universidades Españolas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 para elaborar un mapa 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informativo.</a:t>
            </a:r>
          </a:p>
          <a:p>
            <a:pPr marL="285750" lvl="0" indent="-273050" algn="just">
              <a:spcBef>
                <a:spcPts val="800"/>
              </a:spcBef>
              <a:buClr>
                <a:srgbClr val="7F7F7F"/>
              </a:buClr>
              <a:buFont typeface="Candara"/>
              <a:buChar char="▪"/>
            </a:pPr>
            <a:endParaRPr lang="es-ES" sz="1800" dirty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73050" algn="just">
              <a:spcBef>
                <a:spcPts val="800"/>
              </a:spcBef>
              <a:buClr>
                <a:srgbClr val="7F7F7F"/>
              </a:buClr>
              <a:buFont typeface="Candara"/>
              <a:buChar char="▪"/>
            </a:pP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Identificar 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y evaluar </a:t>
            </a:r>
            <a:r>
              <a:rPr lang="es-ES" sz="1800" b="1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tecnologías emergentes que puedan ser empleadas </a:t>
            </a:r>
            <a:r>
              <a:rPr lang="es-ES" sz="1800" b="1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en procesos </a:t>
            </a:r>
            <a:r>
              <a:rPr lang="es-ES" sz="1800" b="1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y entornos educativos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, realizando propuestas 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para su aplicación.</a:t>
            </a:r>
            <a:endParaRPr sz="18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77051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GT </a:t>
            </a:r>
            <a:r>
              <a:rPr lang="es-ES" sz="2400" b="0" i="0" u="none" strike="noStrike" cap="none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Formación online y tecnologías </a:t>
            </a: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educativas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521250" y="1362456"/>
            <a:ext cx="8403000" cy="5145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lnSpc>
                <a:spcPct val="120000"/>
              </a:lnSpc>
              <a:spcBef>
                <a:spcPts val="1200"/>
              </a:spcBef>
              <a:buClr>
                <a:srgbClr val="C00000"/>
              </a:buClr>
              <a:buSzPct val="25000"/>
            </a:pP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Subgrupos: </a:t>
            </a:r>
            <a:r>
              <a:rPr lang="es-ES" sz="2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Filosofía de líneas de trabajo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285750" lvl="0" indent="-273050" algn="just">
              <a:buClr>
                <a:srgbClr val="7F7F7F"/>
              </a:buClr>
              <a:buFont typeface="Candara"/>
              <a:buChar char="▪"/>
            </a:pPr>
            <a:endParaRPr lang="es-ES" sz="17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lvl="0" indent="-342900" algn="just">
              <a:buClr>
                <a:srgbClr val="7F7F7F"/>
              </a:buClr>
              <a:buFont typeface="+mj-lt"/>
              <a:buAutoNum type="arabicPeriod"/>
            </a:pP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Realización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mapa situación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Universidades</a:t>
            </a:r>
          </a:p>
          <a:p>
            <a:pPr marL="356400" lvl="0" algn="just">
              <a:buClr>
                <a:srgbClr val="7F7F7F"/>
              </a:buClr>
            </a:pP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Españolas en plataformas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educativas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. </a:t>
            </a:r>
            <a:endParaRPr lang="es-ES" sz="20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6400" lvl="0" algn="just">
              <a:spcAft>
                <a:spcPts val="1200"/>
              </a:spcAft>
              <a:buClr>
                <a:srgbClr val="7F7F7F"/>
              </a:buClr>
            </a:pPr>
            <a:r>
              <a:rPr lang="es-ES" sz="2000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Coordinador: Natalia </a:t>
            </a:r>
            <a:r>
              <a:rPr lang="es-ES" sz="2000" dirty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Esteban, </a:t>
            </a:r>
            <a:r>
              <a:rPr lang="es-ES" sz="2000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URJC</a:t>
            </a:r>
            <a:endParaRPr lang="es-ES" sz="2000" dirty="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73050" algn="just">
              <a:buClr>
                <a:srgbClr val="7F7F7F"/>
              </a:buClr>
              <a:buFont typeface="Candara"/>
              <a:buChar char="▪"/>
            </a:pPr>
            <a:endParaRPr lang="es-ES" sz="20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lvl="0" indent="-342900" algn="just">
              <a:buClr>
                <a:srgbClr val="7F7F7F"/>
              </a:buClr>
              <a:buFont typeface="+mj-lt"/>
              <a:buAutoNum type="arabicPeriod" startAt="2"/>
            </a:pP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Estudio estado del arte </a:t>
            </a:r>
            <a:r>
              <a:rPr lang="es-ES" sz="2000" dirty="0" err="1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MOOCs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/</a:t>
            </a:r>
            <a:r>
              <a:rPr lang="es-ES" sz="2000" dirty="0" err="1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SPOCs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 en Universidades: plataformas, metodologías de producción, criterios de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calidad, modelos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docentes para la certificación y verificación, modelos de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sostenibilidad financiera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, etc.</a:t>
            </a:r>
          </a:p>
          <a:p>
            <a:pPr marL="356400" lvl="0" algn="just">
              <a:buClr>
                <a:srgbClr val="7F7F7F"/>
              </a:buClr>
            </a:pP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Relación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Sectorial de Asuntos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Académicos.</a:t>
            </a:r>
            <a:endParaRPr lang="es-ES" sz="2000" dirty="0" smtClean="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6400" algn="just">
              <a:spcAft>
                <a:spcPts val="1200"/>
              </a:spcAft>
              <a:buClr>
                <a:srgbClr val="7F7F7F"/>
              </a:buClr>
            </a:pPr>
            <a:r>
              <a:rPr lang="es-ES" sz="2000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Coordinadores: </a:t>
            </a:r>
            <a:r>
              <a:rPr lang="es-ES" sz="2000" dirty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Juan Antonio Martínez, UAB, e Ignacio Blanco, UGR</a:t>
            </a:r>
          </a:p>
          <a:p>
            <a:pPr marL="285750" lvl="0" indent="-273050" algn="just">
              <a:buClr>
                <a:srgbClr val="7F7F7F"/>
              </a:buClr>
              <a:buFont typeface="Candara"/>
              <a:buChar char="▪"/>
            </a:pPr>
            <a:endParaRPr lang="es-ES" sz="20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lvl="0" indent="-342900" algn="just">
              <a:buClr>
                <a:srgbClr val="7F7F7F"/>
              </a:buClr>
              <a:buFont typeface="+mj-lt"/>
              <a:buAutoNum type="arabicPeriod" startAt="3"/>
            </a:pP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Realización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mapa situación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Universidades en</a:t>
            </a:r>
          </a:p>
          <a:p>
            <a:pPr marL="356400" lvl="0" algn="just">
              <a:buClr>
                <a:srgbClr val="7F7F7F"/>
              </a:buClr>
            </a:pP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las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tecnologías de innovación para la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docencia.</a:t>
            </a:r>
          </a:p>
          <a:p>
            <a:pPr marL="356400" lvl="0" algn="just">
              <a:buClr>
                <a:srgbClr val="7F7F7F"/>
              </a:buClr>
            </a:pPr>
            <a:r>
              <a:rPr lang="es-ES" sz="2000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Coordinador: Francisco </a:t>
            </a:r>
            <a:r>
              <a:rPr lang="es-ES" sz="2000" dirty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Cruz, </a:t>
            </a:r>
            <a:r>
              <a:rPr lang="es-ES" sz="2000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UC3M</a:t>
            </a:r>
            <a:endParaRPr lang="es-ES" sz="2000" dirty="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988" y="5067707"/>
            <a:ext cx="2092814" cy="129678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97" y="1432939"/>
            <a:ext cx="2149351" cy="16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58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GT </a:t>
            </a:r>
            <a:r>
              <a:rPr lang="es-ES" sz="2400" b="0" i="0" u="none" strike="noStrike" cap="none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Formación online y tecnologías educativas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521250" y="1362456"/>
            <a:ext cx="8403000" cy="5145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spcBef>
                <a:spcPts val="1200"/>
              </a:spcBef>
              <a:buClr>
                <a:srgbClr val="C00000"/>
              </a:buClr>
              <a:buSzPct val="25000"/>
            </a:pP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Subgrupos: </a:t>
            </a:r>
            <a:r>
              <a:rPr lang="es-ES" sz="2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Filosofía de líneas de trabajo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12700" lvl="0" algn="just">
              <a:buClr>
                <a:srgbClr val="7F7F7F"/>
              </a:buClr>
            </a:pPr>
            <a:endParaRPr lang="es-ES" sz="20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6400" lvl="0" indent="-342000" algn="just">
              <a:buClr>
                <a:srgbClr val="7F7F7F"/>
              </a:buClr>
              <a:buFont typeface="+mj-lt"/>
              <a:buAutoNum type="arabicPeriod" startAt="4"/>
            </a:pP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Elaboración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informe situación Universidades en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Marco</a:t>
            </a:r>
          </a:p>
          <a:p>
            <a:pPr marL="356400" lvl="0" algn="just">
              <a:buClr>
                <a:srgbClr val="7F7F7F"/>
              </a:buClr>
            </a:pP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Europeo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para Organizaciones Educativas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Digitalmente</a:t>
            </a:r>
          </a:p>
          <a:p>
            <a:pPr marL="356400" lvl="0" algn="just">
              <a:buClr>
                <a:srgbClr val="7F7F7F"/>
              </a:buClr>
            </a:pP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Competentes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(</a:t>
            </a:r>
            <a:r>
              <a:rPr lang="es-ES" sz="2000" dirty="0" err="1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DigCompOrg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s-ES" sz="2000" u="sng" dirty="0" smtClean="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https</a:t>
            </a:r>
            <a:r>
              <a:rPr lang="es-ES" sz="2000" u="sng" dirty="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://</a:t>
            </a:r>
            <a:r>
              <a:rPr lang="es-ES" sz="2000" u="sng" dirty="0" smtClean="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ec.europa.eu/jrc/en/digcomporg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</a:p>
          <a:p>
            <a:pPr marL="356400" lvl="0" algn="just">
              <a:buClr>
                <a:srgbClr val="7F7F7F"/>
              </a:buClr>
            </a:pPr>
            <a:r>
              <a:rPr lang="es-ES" sz="2000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Coordinador: Juan </a:t>
            </a:r>
            <a:r>
              <a:rPr lang="es-ES" sz="2000" dirty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Camarillo, US</a:t>
            </a:r>
          </a:p>
          <a:p>
            <a:pPr marL="285750" lvl="0" indent="-273050" algn="just">
              <a:spcAft>
                <a:spcPts val="1200"/>
              </a:spcAft>
              <a:buClr>
                <a:srgbClr val="7F7F7F"/>
              </a:buClr>
              <a:buFont typeface="Candara"/>
              <a:buChar char="▪"/>
            </a:pPr>
            <a:endParaRPr lang="es-ES" sz="20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6400" indent="-342000" algn="just">
              <a:buClr>
                <a:srgbClr val="7F7F7F"/>
              </a:buClr>
              <a:buFont typeface="+mj-lt"/>
              <a:buAutoNum type="arabicPeriod" startAt="5"/>
            </a:pP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Programación acciones de difusión de actividades relacionadas con la innovación tecnológica en la docencia universitaria.</a:t>
            </a:r>
          </a:p>
          <a:p>
            <a:pPr marL="356400" lvl="0" algn="just">
              <a:buClr>
                <a:srgbClr val="7F7F7F"/>
              </a:buClr>
            </a:pPr>
            <a:r>
              <a:rPr lang="es-ES" sz="2000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Coordinador: Iván </a:t>
            </a:r>
            <a:r>
              <a:rPr lang="es-ES" sz="2000" dirty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Sarmiento, </a:t>
            </a:r>
            <a:r>
              <a:rPr lang="es-ES" sz="2000" dirty="0" err="1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UCan</a:t>
            </a:r>
            <a:endParaRPr lang="es-ES" sz="2000" dirty="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lvl="0" indent="-273050" algn="just">
              <a:buClr>
                <a:srgbClr val="7F7F7F"/>
              </a:buClr>
              <a:buFont typeface="Candara"/>
              <a:buChar char="▪"/>
            </a:pPr>
            <a:endParaRPr lang="es-ES" sz="20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6400" lvl="0" indent="-342000" algn="just">
              <a:buClr>
                <a:srgbClr val="7F7F7F"/>
              </a:buClr>
              <a:buFont typeface="+mj-lt"/>
              <a:buAutoNum type="arabicPeriod" startAt="6"/>
            </a:pP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Estudio estado del arte tecnologías educativas de interés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para las Universidades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Españolas: producción y gestión de contenidos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educativos, gestión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de entornos virtuales de enseñanza-aprendizaje, evaluación de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la calidad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, estándares, formatos e interoperabilidad, etc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lang="es-ES" sz="2000" dirty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6400" lvl="0" algn="just">
              <a:buClr>
                <a:srgbClr val="7F7F7F"/>
              </a:buClr>
            </a:pPr>
            <a:r>
              <a:rPr lang="es-ES" sz="2000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Coordinador: </a:t>
            </a:r>
            <a:r>
              <a:rPr lang="es-ES" sz="2000" dirty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Emilio Peña, Fundación </a:t>
            </a:r>
            <a:r>
              <a:rPr lang="es-ES" sz="2000" dirty="0" err="1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UAlm</a:t>
            </a:r>
            <a:endParaRPr lang="es-ES" sz="2000" dirty="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4" name="image0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123176" y="1018790"/>
            <a:ext cx="1956522" cy="147752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15545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smtClean="0">
                <a:solidFill>
                  <a:srgbClr val="938D76"/>
                </a:solidFill>
                <a:latin typeface="Candara"/>
                <a:ea typeface="Candara"/>
                <a:cs typeface="Candara"/>
                <a:sym typeface="Candara"/>
              </a:rPr>
              <a:t>GT </a:t>
            </a:r>
            <a:r>
              <a:rPr lang="es-ES" sz="2400" b="0" i="0" u="none" strike="noStrike" cap="none" dirty="0">
                <a:solidFill>
                  <a:srgbClr val="938D76"/>
                </a:solidFill>
                <a:latin typeface="Candara"/>
                <a:ea typeface="Candara"/>
                <a:cs typeface="Candara"/>
                <a:sym typeface="Candara"/>
              </a:rPr>
              <a:t>Formación online y tecnologías educativas</a:t>
            </a:r>
          </a:p>
        </p:txBody>
      </p:sp>
      <p:sp>
        <p:nvSpPr>
          <p:cNvPr id="263" name="Shape 263"/>
          <p:cNvSpPr txBox="1"/>
          <p:nvPr/>
        </p:nvSpPr>
        <p:spPr>
          <a:xfrm>
            <a:off x="521250" y="1362456"/>
            <a:ext cx="8403000" cy="5145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just">
              <a:spcBef>
                <a:spcPts val="1200"/>
              </a:spcBef>
              <a:buClr>
                <a:srgbClr val="C00000"/>
              </a:buClr>
              <a:buSzPct val="25000"/>
            </a:pPr>
            <a:r>
              <a:rPr lang="es-ES" sz="20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Estructura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lang="es-ES" sz="2000" dirty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2700" lvl="0" algn="just">
              <a:buClr>
                <a:srgbClr val="7F7F7F"/>
              </a:buClr>
            </a:pPr>
            <a:endParaRPr lang="es-ES" sz="20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La filosofía de trabajo del grupo se organiza en torno a las propias líneas de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trabajo, haciendo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corresponder cada línea con un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subgrupo.</a:t>
            </a:r>
          </a:p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Según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vayan evolucionando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los desarrollos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de cada subgrupo, estudiaremos la posibilidad de hacerlos converger en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un número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menor de subgrupos con una temática más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amplia.</a:t>
            </a:r>
          </a:p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Los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miembros del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grupo pueden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vincularse a una o más subgrupos en función de sus intereses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  <a:p>
            <a:pPr marL="12700" lvl="0" algn="just">
              <a:buClr>
                <a:srgbClr val="7F7F7F"/>
              </a:buClr>
            </a:pPr>
            <a:endParaRPr lang="es-ES" sz="20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2700" lvl="0" algn="just">
              <a:buClr>
                <a:srgbClr val="7F7F7F"/>
              </a:buClr>
            </a:pPr>
            <a:endParaRPr lang="es-ES" sz="2000" dirty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lvl="0" algn="just"/>
            <a:r>
              <a:rPr lang="es-ES" sz="2000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Estado actual: 80 miembros de 49 universidades incluidos en el GT. Por supuesto, el plazo para incorporarse está abierto en cualquier momento.</a:t>
            </a:r>
            <a:endParaRPr lang="es-ES" sz="2000" dirty="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1864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Líneas de trabajo (1/2):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521250" y="1362456"/>
            <a:ext cx="8403000" cy="5145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Objetivo principal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realización de un mapa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global</a:t>
            </a:r>
          </a:p>
          <a:p>
            <a:pPr marL="356400" lvl="0" algn="just">
              <a:buClr>
                <a:srgbClr val="7F7F7F"/>
              </a:buClr>
            </a:pP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de situación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de las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Universidades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spañolas en</a:t>
            </a:r>
          </a:p>
          <a:p>
            <a:pPr marL="356400" lvl="0" algn="just">
              <a:buClr>
                <a:srgbClr val="7F7F7F"/>
              </a:buClr>
            </a:pP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las líneas de trabajo del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GT.</a:t>
            </a:r>
          </a:p>
          <a:p>
            <a:pPr marL="356400" lvl="0" algn="just">
              <a:buClr>
                <a:srgbClr val="7F7F7F"/>
              </a:buClr>
            </a:pPr>
            <a:r>
              <a:rPr lang="es-ES" sz="2000" i="1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Modo de trabajo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: Encuesta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única y concisa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,</a:t>
            </a:r>
          </a:p>
          <a:p>
            <a:pPr marL="356400" lvl="0" algn="just">
              <a:buClr>
                <a:srgbClr val="7F7F7F"/>
              </a:buClr>
            </a:pP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incluyendo a todas las líneas de trabajo.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Coordinada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con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UNIVERSITIC.</a:t>
            </a:r>
            <a:endParaRPr lang="es-ES" sz="2000" dirty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lvl="0" indent="-342900" algn="just">
              <a:spcBef>
                <a:spcPts val="0"/>
              </a:spcBef>
              <a:buClr>
                <a:srgbClr val="7F7F7F"/>
              </a:buClr>
              <a:buFont typeface="Arial" panose="020B0604020202020204" pitchFamily="34" charset="0"/>
              <a:buChar char="•"/>
            </a:pPr>
            <a:endParaRPr lang="es-ES" sz="16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Objetivo futuro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: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Planificar acciones específicas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en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base a ese mapa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. Arranque en la </a:t>
            </a:r>
            <a:r>
              <a:rPr lang="es-ES" sz="20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próxima jornada del GT de </a:t>
            </a:r>
            <a:r>
              <a:rPr lang="es-ES" sz="2000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Santander en Julio de 2018</a:t>
            </a:r>
            <a:endParaRPr lang="es-ES" sz="20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lvl="0" indent="-342900" algn="just">
              <a:spcBef>
                <a:spcPts val="0"/>
              </a:spcBef>
              <a:buClr>
                <a:srgbClr val="7F7F7F"/>
              </a:buClr>
              <a:buFont typeface="Arial" panose="020B0604020202020204" pitchFamily="34" charset="0"/>
              <a:buChar char="•"/>
            </a:pPr>
            <a:endParaRPr lang="es-ES" sz="1600" dirty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42900" lvl="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En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paralelo, otras 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actividades:</a:t>
            </a:r>
          </a:p>
          <a:p>
            <a:pPr marL="702000" lvl="3" indent="-3420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DIGCOMPORG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: Colaboración con el </a:t>
            </a:r>
            <a:r>
              <a:rPr lang="es-ES" sz="1800" dirty="0" err="1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Joint</a:t>
            </a:r>
            <a:r>
              <a:rPr lang="es-ES" sz="1800" dirty="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s-ES" sz="1800" dirty="0" err="1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Research</a:t>
            </a:r>
            <a:r>
              <a:rPr lang="es-ES" sz="1800" dirty="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 Centre de la Comisión Europea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 que desarrolla la acción. Participación en la elaboración de los modelos de evaluación de competencias y en los proyectos 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piloto.</a:t>
            </a:r>
          </a:p>
          <a:p>
            <a:pPr marL="702000" lvl="3" indent="-3420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Colaboración 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con el </a:t>
            </a:r>
            <a:r>
              <a:rPr lang="es-ES" sz="1800" dirty="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GT </a:t>
            </a:r>
            <a:r>
              <a:rPr lang="es-ES" sz="1800" dirty="0" smtClean="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de Enseñanzas Online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 que 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se ha creado en la </a:t>
            </a:r>
            <a:r>
              <a:rPr lang="es-ES" sz="1800" dirty="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Sectorial de Asuntos Académicos de </a:t>
            </a:r>
            <a:r>
              <a:rPr lang="es-ES" sz="1800" dirty="0" smtClean="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CRUE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s-ES" sz="18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para esta 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temática: definición de un modelo de evaluación de competencias digitales para el profesorado universitario. </a:t>
            </a:r>
            <a:r>
              <a:rPr lang="es-ES" sz="18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La </a:t>
            </a:r>
            <a:r>
              <a:rPr lang="es-ES" dirty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jornada de Santander </a:t>
            </a:r>
            <a:r>
              <a:rPr lang="es-ES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será conjunta para desarrollar esta línea</a:t>
            </a:r>
            <a:r>
              <a:rPr lang="es-ES" sz="18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</p:txBody>
      </p:sp>
      <p:pic>
        <p:nvPicPr>
          <p:cNvPr id="4" name="Shape 83">
            <a:extLst>
              <a:ext uri="{FF2B5EF4-FFF2-40B4-BE49-F238E27FC236}">
                <a16:creationId xmlns="" xmlns:a16="http://schemas.microsoft.com/office/drawing/2014/main" id="{EA0992D3-AE76-4F7A-9AA5-794546E6E2E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0192" y="1045433"/>
            <a:ext cx="2304256" cy="15317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758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Líneas de trabajo (2/2):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521250" y="1362457"/>
            <a:ext cx="5490910" cy="10584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Organización de la Jornada de CRUE TIC sobre Tecnologías Educativas en SIMO Educación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, abierta a todos los visitantes de la feria, celebrada el pasado 25 de Octubre de 2017</a:t>
            </a:r>
          </a:p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12700" lvl="0" algn="just">
              <a:buClr>
                <a:srgbClr val="7F7F7F"/>
              </a:buClr>
            </a:pPr>
            <a:endParaRPr lang="es-ES" sz="20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75" y="2841000"/>
            <a:ext cx="3933259" cy="3981817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6372200" y="964214"/>
            <a:ext cx="2540289" cy="5852000"/>
            <a:chOff x="6151637" y="1052736"/>
            <a:chExt cx="2540289" cy="58520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6176" y="1052736"/>
              <a:ext cx="2535750" cy="3982000"/>
            </a:xfrm>
            <a:prstGeom prst="rect">
              <a:avLst/>
            </a:prstGeom>
          </p:spPr>
        </p:pic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1637" y="5034736"/>
              <a:ext cx="2535750" cy="187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78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827087" y="733234"/>
            <a:ext cx="7459661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938D76"/>
              </a:buClr>
              <a:buSzPct val="25000"/>
              <a:buFont typeface="Noto Sans Symbols"/>
              <a:buNone/>
            </a:pPr>
            <a:r>
              <a:rPr lang="es-ES" sz="2400" b="0" i="0" u="none" strike="noStrike" cap="none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Diseño de la encuesta:</a:t>
            </a:r>
            <a:endParaRPr lang="es-ES" sz="24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521250" y="1362456"/>
            <a:ext cx="8403000" cy="514566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70C0"/>
                </a:solidFill>
                <a:latin typeface="Candara"/>
                <a:ea typeface="Candara"/>
                <a:cs typeface="Candara"/>
                <a:sym typeface="Candara"/>
              </a:rPr>
              <a:t>Centrada principalmente en la dimensión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1500073" lvl="3" indent="-457200" defTabSz="701608">
              <a:lnSpc>
                <a:spcPct val="90000"/>
              </a:lnSpc>
              <a:spcBef>
                <a:spcPts val="600"/>
              </a:spcBef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s-ES" sz="2000" dirty="0">
                <a:latin typeface="Candara" panose="020E0502030303020204" pitchFamily="34" charset="0"/>
              </a:rPr>
              <a:t>Tecnológica</a:t>
            </a:r>
          </a:p>
          <a:p>
            <a:pPr marL="1500073" lvl="3" indent="-457200" defTabSz="701608">
              <a:lnSpc>
                <a:spcPct val="90000"/>
              </a:lnSpc>
              <a:spcBef>
                <a:spcPts val="600"/>
              </a:spcBef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s-ES" sz="2000" strike="sngStrike" dirty="0">
                <a:latin typeface="Candara" panose="020E0502030303020204" pitchFamily="34" charset="0"/>
              </a:rPr>
              <a:t>Organizativa</a:t>
            </a:r>
          </a:p>
          <a:p>
            <a:pPr marL="1500073" lvl="3" indent="-457200" defTabSz="701608">
              <a:lnSpc>
                <a:spcPct val="90000"/>
              </a:lnSpc>
              <a:spcBef>
                <a:spcPts val="600"/>
              </a:spcBef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es-ES" sz="2000" strike="sngStrike" dirty="0" smtClean="0">
                <a:latin typeface="Candara" panose="020E0502030303020204" pitchFamily="34" charset="0"/>
              </a:rPr>
              <a:t>Pedagógica</a:t>
            </a:r>
            <a:endParaRPr lang="es-ES" sz="2000" dirty="0" smtClean="0">
              <a:solidFill>
                <a:srgbClr val="7F7F7F"/>
              </a:solidFill>
              <a:latin typeface="Candara" panose="020E0502030303020204" pitchFamily="34" charset="0"/>
              <a:ea typeface="Candara"/>
              <a:cs typeface="Candara"/>
              <a:sym typeface="Candara"/>
            </a:endParaRPr>
          </a:p>
          <a:p>
            <a:pPr marL="356400" lvl="0" algn="just">
              <a:spcBef>
                <a:spcPts val="600"/>
              </a:spcBef>
              <a:buClr>
                <a:srgbClr val="7F7F7F"/>
              </a:buClr>
            </a:pP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a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unque refleja en parte las otras dos dimensiones.</a:t>
            </a:r>
          </a:p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lvl="0" indent="-342900" algn="just">
              <a:spcBef>
                <a:spcPts val="1200"/>
              </a:spcBef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Complementaria al informe UNIVERSITIC de </a:t>
            </a:r>
            <a:r>
              <a:rPr lang="es-ES" sz="2000" dirty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CRUE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</a:p>
          <a:p>
            <a:pPr marL="356400" lvl="0" algn="just">
              <a:buClr>
                <a:srgbClr val="7F7F7F"/>
              </a:buClr>
            </a:pPr>
            <a:r>
              <a:rPr lang="es-ES" sz="2000" u="sng" dirty="0" smtClean="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http</a:t>
            </a:r>
            <a:r>
              <a:rPr lang="es-ES" sz="2000" u="sng" dirty="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://</a:t>
            </a:r>
            <a:r>
              <a:rPr lang="es-ES" sz="2000" u="sng" dirty="0" smtClean="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rPr>
              <a:t>www.crue.org/SitePages/Universitic.aspx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  <a:p>
            <a:pPr marL="355600" lvl="0" indent="-342900" algn="just">
              <a:spcBef>
                <a:spcPts val="1200"/>
              </a:spcBef>
              <a:buClr>
                <a:srgbClr val="7F7F7F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Desarrollo colaborativo miembros GT: </a:t>
            </a:r>
            <a:r>
              <a:rPr lang="es-ES" sz="2000" dirty="0" smtClean="0">
                <a:solidFill>
                  <a:srgbClr val="FF0000"/>
                </a:solidFill>
                <a:latin typeface="Candara"/>
                <a:ea typeface="Candara"/>
                <a:cs typeface="Candara"/>
                <a:sym typeface="Candara"/>
              </a:rPr>
              <a:t>reunión presencial finales Junio 2017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 (</a:t>
            </a:r>
            <a:r>
              <a:rPr lang="es-ES" sz="2000" b="1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47 asistentes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s-ES" sz="2000" b="1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33 universidades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) y varias interacciones a distancia (</a:t>
            </a:r>
            <a:r>
              <a:rPr lang="es-ES" sz="2000" b="1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40 aportaciones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).</a:t>
            </a:r>
          </a:p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r>
              <a:rPr lang="es-ES" sz="2000" b="1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28 </a:t>
            </a:r>
            <a:r>
              <a:rPr lang="es-ES" sz="2000" b="1" dirty="0" err="1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Topics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, seleccionados de 159 iniciales. </a:t>
            </a:r>
            <a:r>
              <a:rPr lang="es-ES" sz="2000" b="1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108 preguntas</a:t>
            </a:r>
            <a:r>
              <a:rPr lang="es-ES" sz="2000" dirty="0" smtClean="0">
                <a:solidFill>
                  <a:srgbClr val="7F7F7F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</a:p>
          <a:p>
            <a:pPr marL="355600" lvl="0" indent="-342900" algn="just">
              <a:buClr>
                <a:srgbClr val="7F7F7F"/>
              </a:buClr>
              <a:buFont typeface="Arial" panose="020B0604020202020204" pitchFamily="34" charset="0"/>
              <a:buChar char="•"/>
            </a:pPr>
            <a:endParaRPr lang="es-ES" sz="2000" dirty="0" smtClean="0">
              <a:solidFill>
                <a:srgbClr val="7F7F7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109888"/>
            <a:ext cx="1327224" cy="132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iseño personalizado">
  <a:themeElements>
    <a:clrScheme name="CRUE">
      <a:dk1>
        <a:srgbClr val="FFFFFF"/>
      </a:dk1>
      <a:lt1>
        <a:srgbClr val="938D76"/>
      </a:lt1>
      <a:dk2>
        <a:srgbClr val="FFFFFF"/>
      </a:dk2>
      <a:lt2>
        <a:srgbClr val="938D76"/>
      </a:lt2>
      <a:accent1>
        <a:srgbClr val="E2A100"/>
      </a:accent1>
      <a:accent2>
        <a:srgbClr val="E11F1D"/>
      </a:accent2>
      <a:accent3>
        <a:srgbClr val="407BAC"/>
      </a:accent3>
      <a:accent4>
        <a:srgbClr val="938D76"/>
      </a:accent4>
      <a:accent5>
        <a:srgbClr val="DC6C36"/>
      </a:accent5>
      <a:accent6>
        <a:srgbClr val="000000"/>
      </a:accent6>
      <a:hlink>
        <a:srgbClr val="938D7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CRUE">
      <a:dk1>
        <a:srgbClr val="FFFFFF"/>
      </a:dk1>
      <a:lt1>
        <a:srgbClr val="938D76"/>
      </a:lt1>
      <a:dk2>
        <a:srgbClr val="FFFFFF"/>
      </a:dk2>
      <a:lt2>
        <a:srgbClr val="938D76"/>
      </a:lt2>
      <a:accent1>
        <a:srgbClr val="E2A100"/>
      </a:accent1>
      <a:accent2>
        <a:srgbClr val="E11F1D"/>
      </a:accent2>
      <a:accent3>
        <a:srgbClr val="407BAC"/>
      </a:accent3>
      <a:accent4>
        <a:srgbClr val="938D76"/>
      </a:accent4>
      <a:accent5>
        <a:srgbClr val="DC6C36"/>
      </a:accent5>
      <a:accent6>
        <a:srgbClr val="000000"/>
      </a:accent6>
      <a:hlink>
        <a:srgbClr val="938D76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seño personalizado">
  <a:themeElements>
    <a:clrScheme name="CRUE">
      <a:dk1>
        <a:srgbClr val="FFFFFF"/>
      </a:dk1>
      <a:lt1>
        <a:srgbClr val="938D76"/>
      </a:lt1>
      <a:dk2>
        <a:srgbClr val="FFFFFF"/>
      </a:dk2>
      <a:lt2>
        <a:srgbClr val="938D76"/>
      </a:lt2>
      <a:accent1>
        <a:srgbClr val="E2A100"/>
      </a:accent1>
      <a:accent2>
        <a:srgbClr val="E11F1D"/>
      </a:accent2>
      <a:accent3>
        <a:srgbClr val="407BAC"/>
      </a:accent3>
      <a:accent4>
        <a:srgbClr val="938D76"/>
      </a:accent4>
      <a:accent5>
        <a:srgbClr val="DC6C36"/>
      </a:accent5>
      <a:accent6>
        <a:srgbClr val="000000"/>
      </a:accent6>
      <a:hlink>
        <a:srgbClr val="938D76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04DA82174CB64BAE46737A9CA0112D" ma:contentTypeVersion="7" ma:contentTypeDescription="Crear nuevo documento." ma:contentTypeScope="" ma:versionID="f8fb5a6b4491644b0cd94d1a7e769f78">
  <xsd:schema xmlns:xsd="http://www.w3.org/2001/XMLSchema" xmlns:xs="http://www.w3.org/2001/XMLSchema" xmlns:p="http://schemas.microsoft.com/office/2006/metadata/properties" xmlns:ns2="004cf314-3aab-4a30-85a4-aa728df96fdd" xmlns:ns3="7d406b66-7bd2-4b0e-9689-a99ff64f9852" targetNamespace="http://schemas.microsoft.com/office/2006/metadata/properties" ma:root="true" ma:fieldsID="9d64978a20de96dd546e377854230e4b" ns2:_="" ns3:_="">
    <xsd:import namespace="004cf314-3aab-4a30-85a4-aa728df96fdd"/>
    <xsd:import namespace="7d406b66-7bd2-4b0e-9689-a99ff64f98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4cf314-3aab-4a30-85a4-aa728df96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406b66-7bd2-4b0e-9689-a99ff64f985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E671B1-2132-49D5-A2E0-5AEEA5410C00}"/>
</file>

<file path=customXml/itemProps2.xml><?xml version="1.0" encoding="utf-8"?>
<ds:datastoreItem xmlns:ds="http://schemas.openxmlformats.org/officeDocument/2006/customXml" ds:itemID="{574FF015-282F-408C-A2D9-DF50BA3FBE8C}"/>
</file>

<file path=customXml/itemProps3.xml><?xml version="1.0" encoding="utf-8"?>
<ds:datastoreItem xmlns:ds="http://schemas.openxmlformats.org/officeDocument/2006/customXml" ds:itemID="{9BB6C794-B1B4-4675-9E61-0F7A7E88A57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9114</TotalTime>
  <Words>1277</Words>
  <Application>Microsoft Office PowerPoint</Application>
  <PresentationFormat>Presentación en pantalla (4:3)</PresentationFormat>
  <Paragraphs>173</Paragraphs>
  <Slides>29</Slides>
  <Notes>26</Notes>
  <HiddenSlides>2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Arial</vt:lpstr>
      <vt:lpstr>Calibri</vt:lpstr>
      <vt:lpstr>Candara</vt:lpstr>
      <vt:lpstr>Frutiger-Bold</vt:lpstr>
      <vt:lpstr>Frutiger-Light</vt:lpstr>
      <vt:lpstr>Noto Sans Symbols</vt:lpstr>
      <vt:lpstr>Wingdings</vt:lpstr>
      <vt:lpstr>1_Diseño personalizado</vt:lpstr>
      <vt:lpstr>Tema de Office</vt:lpstr>
      <vt:lpstr>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CRUE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CRUE-TIC</dc:title>
  <dc:creator>ifrias</dc:creator>
  <cp:lastModifiedBy>Usuario</cp:lastModifiedBy>
  <cp:revision>803</cp:revision>
  <cp:lastPrinted>2008-03-06T17:53:18Z</cp:lastPrinted>
  <dcterms:created xsi:type="dcterms:W3CDTF">2007-10-15T15:43:34Z</dcterms:created>
  <dcterms:modified xsi:type="dcterms:W3CDTF">2018-06-05T09:45:35Z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0x010100B004DA82174CB64BAE46737A9CA0112D</vt:lpwstr>
  </property>
</Properties>
</file>